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745" r:id="rId3"/>
    <p:sldId id="751" r:id="rId4"/>
    <p:sldId id="752" r:id="rId5"/>
    <p:sldId id="753" r:id="rId6"/>
    <p:sldId id="780" r:id="rId7"/>
    <p:sldId id="754" r:id="rId8"/>
    <p:sldId id="776" r:id="rId9"/>
    <p:sldId id="757" r:id="rId10"/>
    <p:sldId id="746" r:id="rId11"/>
    <p:sldId id="778" r:id="rId12"/>
    <p:sldId id="779" r:id="rId13"/>
    <p:sldId id="689" r:id="rId14"/>
    <p:sldId id="755" r:id="rId15"/>
    <p:sldId id="758" r:id="rId16"/>
    <p:sldId id="762" r:id="rId17"/>
    <p:sldId id="760" r:id="rId18"/>
    <p:sldId id="761" r:id="rId19"/>
    <p:sldId id="768" r:id="rId20"/>
    <p:sldId id="766" r:id="rId21"/>
    <p:sldId id="770" r:id="rId22"/>
    <p:sldId id="264" r:id="rId23"/>
    <p:sldId id="771" r:id="rId24"/>
    <p:sldId id="772" r:id="rId25"/>
    <p:sldId id="763" r:id="rId26"/>
    <p:sldId id="773" r:id="rId27"/>
    <p:sldId id="774" r:id="rId28"/>
    <p:sldId id="77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94660"/>
  </p:normalViewPr>
  <p:slideViewPr>
    <p:cSldViewPr snapToGrid="0">
      <p:cViewPr>
        <p:scale>
          <a:sx n="83" d="100"/>
          <a:sy n="83" d="100"/>
        </p:scale>
        <p:origin x="348" y="2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18F6FC-F907-4922-B1B0-621BB5887CDF}"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3E169445-9CE4-4AA8-BA54-0D9904BA8DEA}">
      <dgm:prSet/>
      <dgm:spPr/>
      <dgm:t>
        <a:bodyPr/>
        <a:lstStyle/>
        <a:p>
          <a:r>
            <a:rPr lang="en-US" dirty="0"/>
            <a:t>The VanBuren lab has sequenced dozens of plant genomes including crops (pineapple, papaya, sugarcane, raspberry, strawberry, coffee, hazelnut, sour cherry, blueberry, lotus, teff) and wild species with interesting traits. </a:t>
          </a:r>
        </a:p>
      </dgm:t>
    </dgm:pt>
    <dgm:pt modelId="{FCB0E6A4-226A-4C0D-9CA0-370E176468FC}" type="parTrans" cxnId="{D914AD37-B5CD-48C9-B695-88625E76FFBC}">
      <dgm:prSet/>
      <dgm:spPr/>
      <dgm:t>
        <a:bodyPr/>
        <a:lstStyle/>
        <a:p>
          <a:endParaRPr lang="en-US"/>
        </a:p>
      </dgm:t>
    </dgm:pt>
    <dgm:pt modelId="{090F7CBD-2D55-4E24-8B82-8727E31E26CF}" type="sibTrans" cxnId="{D914AD37-B5CD-48C9-B695-88625E76FFBC}">
      <dgm:prSet/>
      <dgm:spPr/>
      <dgm:t>
        <a:bodyPr/>
        <a:lstStyle/>
        <a:p>
          <a:endParaRPr lang="en-US"/>
        </a:p>
      </dgm:t>
    </dgm:pt>
    <dgm:pt modelId="{2EF21956-A5E9-4DB2-B215-4B9E75CCA6EA}">
      <dgm:prSet/>
      <dgm:spPr/>
      <dgm:t>
        <a:bodyPr/>
        <a:lstStyle/>
        <a:p>
          <a:r>
            <a:rPr lang="en-US"/>
            <a:t>Sequencing technologies, techniques, assembly strategies, and costs have changed dramatically over the ~15 years we have been sequencing plant genomes</a:t>
          </a:r>
        </a:p>
      </dgm:t>
    </dgm:pt>
    <dgm:pt modelId="{05765876-7E56-432C-9773-088BBEB4BE14}" type="parTrans" cxnId="{891D7583-BA17-4068-88B0-82CCF75D7908}">
      <dgm:prSet/>
      <dgm:spPr/>
      <dgm:t>
        <a:bodyPr/>
        <a:lstStyle/>
        <a:p>
          <a:endParaRPr lang="en-US"/>
        </a:p>
      </dgm:t>
    </dgm:pt>
    <dgm:pt modelId="{83593D54-D156-469D-8579-2BA0393F1C57}" type="sibTrans" cxnId="{891D7583-BA17-4068-88B0-82CCF75D7908}">
      <dgm:prSet/>
      <dgm:spPr/>
      <dgm:t>
        <a:bodyPr/>
        <a:lstStyle/>
        <a:p>
          <a:endParaRPr lang="en-US"/>
        </a:p>
      </dgm:t>
    </dgm:pt>
    <dgm:pt modelId="{2F0E9600-10D1-4143-BE97-DDA90A298A8C}" type="pres">
      <dgm:prSet presAssocID="{6418F6FC-F907-4922-B1B0-621BB5887CDF}" presName="vert0" presStyleCnt="0">
        <dgm:presLayoutVars>
          <dgm:dir/>
          <dgm:animOne val="branch"/>
          <dgm:animLvl val="lvl"/>
        </dgm:presLayoutVars>
      </dgm:prSet>
      <dgm:spPr/>
    </dgm:pt>
    <dgm:pt modelId="{0831D446-E654-4F79-B0CF-1541289F7800}" type="pres">
      <dgm:prSet presAssocID="{3E169445-9CE4-4AA8-BA54-0D9904BA8DEA}" presName="thickLine" presStyleLbl="alignNode1" presStyleIdx="0" presStyleCnt="2"/>
      <dgm:spPr/>
    </dgm:pt>
    <dgm:pt modelId="{5F43D64D-057B-46A7-B3E6-6599E642E80E}" type="pres">
      <dgm:prSet presAssocID="{3E169445-9CE4-4AA8-BA54-0D9904BA8DEA}" presName="horz1" presStyleCnt="0"/>
      <dgm:spPr/>
    </dgm:pt>
    <dgm:pt modelId="{87840177-F699-45AF-8DDC-DCED85F997CC}" type="pres">
      <dgm:prSet presAssocID="{3E169445-9CE4-4AA8-BA54-0D9904BA8DEA}" presName="tx1" presStyleLbl="revTx" presStyleIdx="0" presStyleCnt="2"/>
      <dgm:spPr/>
    </dgm:pt>
    <dgm:pt modelId="{F240341C-07B4-4305-A3AA-398E582C3798}" type="pres">
      <dgm:prSet presAssocID="{3E169445-9CE4-4AA8-BA54-0D9904BA8DEA}" presName="vert1" presStyleCnt="0"/>
      <dgm:spPr/>
    </dgm:pt>
    <dgm:pt modelId="{B5E5C7C8-A557-494B-AC36-226CA9B83B7A}" type="pres">
      <dgm:prSet presAssocID="{2EF21956-A5E9-4DB2-B215-4B9E75CCA6EA}" presName="thickLine" presStyleLbl="alignNode1" presStyleIdx="1" presStyleCnt="2"/>
      <dgm:spPr/>
    </dgm:pt>
    <dgm:pt modelId="{06890A67-0177-4537-B862-A242E7DD1A20}" type="pres">
      <dgm:prSet presAssocID="{2EF21956-A5E9-4DB2-B215-4B9E75CCA6EA}" presName="horz1" presStyleCnt="0"/>
      <dgm:spPr/>
    </dgm:pt>
    <dgm:pt modelId="{2E532A4A-7FDC-4AD9-A50A-DC791CC32B0E}" type="pres">
      <dgm:prSet presAssocID="{2EF21956-A5E9-4DB2-B215-4B9E75CCA6EA}" presName="tx1" presStyleLbl="revTx" presStyleIdx="1" presStyleCnt="2"/>
      <dgm:spPr/>
    </dgm:pt>
    <dgm:pt modelId="{03472E2B-9286-4EC9-8132-B3B5D4969483}" type="pres">
      <dgm:prSet presAssocID="{2EF21956-A5E9-4DB2-B215-4B9E75CCA6EA}" presName="vert1" presStyleCnt="0"/>
      <dgm:spPr/>
    </dgm:pt>
  </dgm:ptLst>
  <dgm:cxnLst>
    <dgm:cxn modelId="{2CFC680A-7546-44F3-A986-00ED69378D7D}" type="presOf" srcId="{6418F6FC-F907-4922-B1B0-621BB5887CDF}" destId="{2F0E9600-10D1-4143-BE97-DDA90A298A8C}" srcOrd="0" destOrd="0" presId="urn:microsoft.com/office/officeart/2008/layout/LinedList"/>
    <dgm:cxn modelId="{D914AD37-B5CD-48C9-B695-88625E76FFBC}" srcId="{6418F6FC-F907-4922-B1B0-621BB5887CDF}" destId="{3E169445-9CE4-4AA8-BA54-0D9904BA8DEA}" srcOrd="0" destOrd="0" parTransId="{FCB0E6A4-226A-4C0D-9CA0-370E176468FC}" sibTransId="{090F7CBD-2D55-4E24-8B82-8727E31E26CF}"/>
    <dgm:cxn modelId="{DE49D36A-74D3-4B3E-8D99-429C4FF699F6}" type="presOf" srcId="{2EF21956-A5E9-4DB2-B215-4B9E75CCA6EA}" destId="{2E532A4A-7FDC-4AD9-A50A-DC791CC32B0E}" srcOrd="0" destOrd="0" presId="urn:microsoft.com/office/officeart/2008/layout/LinedList"/>
    <dgm:cxn modelId="{69EE587C-574A-4724-95BA-0CF42BE2CDE3}" type="presOf" srcId="{3E169445-9CE4-4AA8-BA54-0D9904BA8DEA}" destId="{87840177-F699-45AF-8DDC-DCED85F997CC}" srcOrd="0" destOrd="0" presId="urn:microsoft.com/office/officeart/2008/layout/LinedList"/>
    <dgm:cxn modelId="{891D7583-BA17-4068-88B0-82CCF75D7908}" srcId="{6418F6FC-F907-4922-B1B0-621BB5887CDF}" destId="{2EF21956-A5E9-4DB2-B215-4B9E75CCA6EA}" srcOrd="1" destOrd="0" parTransId="{05765876-7E56-432C-9773-088BBEB4BE14}" sibTransId="{83593D54-D156-469D-8579-2BA0393F1C57}"/>
    <dgm:cxn modelId="{755FEA97-2B73-468D-A7A8-6BDD9515CD7B}" type="presParOf" srcId="{2F0E9600-10D1-4143-BE97-DDA90A298A8C}" destId="{0831D446-E654-4F79-B0CF-1541289F7800}" srcOrd="0" destOrd="0" presId="urn:microsoft.com/office/officeart/2008/layout/LinedList"/>
    <dgm:cxn modelId="{F27C6947-23BE-411A-8AF8-AC0505464A06}" type="presParOf" srcId="{2F0E9600-10D1-4143-BE97-DDA90A298A8C}" destId="{5F43D64D-057B-46A7-B3E6-6599E642E80E}" srcOrd="1" destOrd="0" presId="urn:microsoft.com/office/officeart/2008/layout/LinedList"/>
    <dgm:cxn modelId="{7C30ACA6-021F-48C7-BAF5-3695ECD74FD0}" type="presParOf" srcId="{5F43D64D-057B-46A7-B3E6-6599E642E80E}" destId="{87840177-F699-45AF-8DDC-DCED85F997CC}" srcOrd="0" destOrd="0" presId="urn:microsoft.com/office/officeart/2008/layout/LinedList"/>
    <dgm:cxn modelId="{149F4ADC-C070-487D-9ABE-0EA464CB40D4}" type="presParOf" srcId="{5F43D64D-057B-46A7-B3E6-6599E642E80E}" destId="{F240341C-07B4-4305-A3AA-398E582C3798}" srcOrd="1" destOrd="0" presId="urn:microsoft.com/office/officeart/2008/layout/LinedList"/>
    <dgm:cxn modelId="{C3E3E6A0-0564-40A3-AF45-E5F3E49FDC7A}" type="presParOf" srcId="{2F0E9600-10D1-4143-BE97-DDA90A298A8C}" destId="{B5E5C7C8-A557-494B-AC36-226CA9B83B7A}" srcOrd="2" destOrd="0" presId="urn:microsoft.com/office/officeart/2008/layout/LinedList"/>
    <dgm:cxn modelId="{B8F6B61F-5273-45B7-9050-A6AA42633115}" type="presParOf" srcId="{2F0E9600-10D1-4143-BE97-DDA90A298A8C}" destId="{06890A67-0177-4537-B862-A242E7DD1A20}" srcOrd="3" destOrd="0" presId="urn:microsoft.com/office/officeart/2008/layout/LinedList"/>
    <dgm:cxn modelId="{1DD43BB5-E6AF-491F-B159-B15B087CAC10}" type="presParOf" srcId="{06890A67-0177-4537-B862-A242E7DD1A20}" destId="{2E532A4A-7FDC-4AD9-A50A-DC791CC32B0E}" srcOrd="0" destOrd="0" presId="urn:microsoft.com/office/officeart/2008/layout/LinedList"/>
    <dgm:cxn modelId="{066918AA-3C4A-4CD2-96C4-19D681DC714A}" type="presParOf" srcId="{06890A67-0177-4537-B862-A242E7DD1A20}" destId="{03472E2B-9286-4EC9-8132-B3B5D4969483}" srcOrd="1" destOrd="0" presId="urn:microsoft.com/office/officeart/2008/layout/Lined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31D446-E654-4F79-B0CF-1541289F7800}">
      <dsp:nvSpPr>
        <dsp:cNvPr id="0" name=""/>
        <dsp:cNvSpPr/>
      </dsp:nvSpPr>
      <dsp:spPr>
        <a:xfrm>
          <a:off x="0" y="0"/>
          <a:ext cx="3603266"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840177-F699-45AF-8DDC-DCED85F997CC}">
      <dsp:nvSpPr>
        <dsp:cNvPr id="0" name=""/>
        <dsp:cNvSpPr/>
      </dsp:nvSpPr>
      <dsp:spPr>
        <a:xfrm>
          <a:off x="0" y="0"/>
          <a:ext cx="3603266" cy="2508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The VanBuren lab has sequenced dozens of plant genomes including crops (pineapple, papaya, sugarcane, raspberry, strawberry, coffee, hazelnut, sour cherry, blueberry, lotus, teff) and wild species with interesting traits. </a:t>
          </a:r>
        </a:p>
      </dsp:txBody>
      <dsp:txXfrm>
        <a:off x="0" y="0"/>
        <a:ext cx="3603266" cy="2508378"/>
      </dsp:txXfrm>
    </dsp:sp>
    <dsp:sp modelId="{B5E5C7C8-A557-494B-AC36-226CA9B83B7A}">
      <dsp:nvSpPr>
        <dsp:cNvPr id="0" name=""/>
        <dsp:cNvSpPr/>
      </dsp:nvSpPr>
      <dsp:spPr>
        <a:xfrm>
          <a:off x="0" y="2508378"/>
          <a:ext cx="3603266"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532A4A-7FDC-4AD9-A50A-DC791CC32B0E}">
      <dsp:nvSpPr>
        <dsp:cNvPr id="0" name=""/>
        <dsp:cNvSpPr/>
      </dsp:nvSpPr>
      <dsp:spPr>
        <a:xfrm>
          <a:off x="0" y="2508378"/>
          <a:ext cx="3603266" cy="2508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Sequencing technologies, techniques, assembly strategies, and costs have changed dramatically over the ~15 years we have been sequencing plant genomes</a:t>
          </a:r>
        </a:p>
      </dsp:txBody>
      <dsp:txXfrm>
        <a:off x="0" y="2508378"/>
        <a:ext cx="3603266" cy="250837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742CD7-B2D6-4CE8-BEC7-41DDCB2546FC}" type="datetimeFigureOut">
              <a:rPr lang="en-US" smtClean="0"/>
              <a:t>8/25/2025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7A7833-2ADE-4F79-8CAD-1E6DFA4AF436}" type="slidenum">
              <a:rPr lang="en-US" smtClean="0"/>
              <a:t>‹#›</a:t>
            </a:fld>
            <a:endParaRPr lang="en-US"/>
          </a:p>
        </p:txBody>
      </p:sp>
    </p:spTree>
    <p:extLst>
      <p:ext uri="{BB962C8B-B14F-4D97-AF65-F5344CB8AC3E}">
        <p14:creationId xmlns:p14="http://schemas.microsoft.com/office/powerpoint/2010/main" val="15080323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EA3B6C-9AFD-4848-80E0-59F336F18EA6}" type="slidenum">
              <a:rPr lang="en-US" smtClean="0"/>
              <a:t>10</a:t>
            </a:fld>
            <a:endParaRPr lang="en-US"/>
          </a:p>
        </p:txBody>
      </p:sp>
    </p:spTree>
    <p:extLst>
      <p:ext uri="{BB962C8B-B14F-4D97-AF65-F5344CB8AC3E}">
        <p14:creationId xmlns:p14="http://schemas.microsoft.com/office/powerpoint/2010/main" val="3505589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EA3B6C-9AFD-4848-80E0-59F336F18EA6}" type="slidenum">
              <a:rPr lang="en-US" smtClean="0"/>
              <a:t>19</a:t>
            </a:fld>
            <a:endParaRPr lang="en-US"/>
          </a:p>
        </p:txBody>
      </p:sp>
    </p:spTree>
    <p:extLst>
      <p:ext uri="{BB962C8B-B14F-4D97-AF65-F5344CB8AC3E}">
        <p14:creationId xmlns:p14="http://schemas.microsoft.com/office/powerpoint/2010/main" val="2967536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EA3B6C-9AFD-4848-80E0-59F336F18EA6}" type="slidenum">
              <a:rPr lang="en-US" smtClean="0"/>
              <a:t>20</a:t>
            </a:fld>
            <a:endParaRPr lang="en-US"/>
          </a:p>
        </p:txBody>
      </p:sp>
    </p:spTree>
    <p:extLst>
      <p:ext uri="{BB962C8B-B14F-4D97-AF65-F5344CB8AC3E}">
        <p14:creationId xmlns:p14="http://schemas.microsoft.com/office/powerpoint/2010/main" val="39659028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EA3B6C-9AFD-4848-80E0-59F336F18EA6}" type="slidenum">
              <a:rPr lang="en-US" smtClean="0"/>
              <a:t>21</a:t>
            </a:fld>
            <a:endParaRPr lang="en-US"/>
          </a:p>
        </p:txBody>
      </p:sp>
    </p:spTree>
    <p:extLst>
      <p:ext uri="{BB962C8B-B14F-4D97-AF65-F5344CB8AC3E}">
        <p14:creationId xmlns:p14="http://schemas.microsoft.com/office/powerpoint/2010/main" val="338013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EA3B6C-9AFD-4848-80E0-59F336F18EA6}" type="slidenum">
              <a:rPr lang="en-US" smtClean="0"/>
              <a:t>23</a:t>
            </a:fld>
            <a:endParaRPr lang="en-US"/>
          </a:p>
        </p:txBody>
      </p:sp>
    </p:spTree>
    <p:extLst>
      <p:ext uri="{BB962C8B-B14F-4D97-AF65-F5344CB8AC3E}">
        <p14:creationId xmlns:p14="http://schemas.microsoft.com/office/powerpoint/2010/main" val="2792963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EA3B6C-9AFD-4848-80E0-59F336F18EA6}" type="slidenum">
              <a:rPr lang="en-US" smtClean="0"/>
              <a:t>24</a:t>
            </a:fld>
            <a:endParaRPr lang="en-US"/>
          </a:p>
        </p:txBody>
      </p:sp>
    </p:spTree>
    <p:extLst>
      <p:ext uri="{BB962C8B-B14F-4D97-AF65-F5344CB8AC3E}">
        <p14:creationId xmlns:p14="http://schemas.microsoft.com/office/powerpoint/2010/main" val="8394304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EA3B6C-9AFD-4848-80E0-59F336F18EA6}" type="slidenum">
              <a:rPr lang="en-US" smtClean="0"/>
              <a:t>26</a:t>
            </a:fld>
            <a:endParaRPr lang="en-US"/>
          </a:p>
        </p:txBody>
      </p:sp>
    </p:spTree>
    <p:extLst>
      <p:ext uri="{BB962C8B-B14F-4D97-AF65-F5344CB8AC3E}">
        <p14:creationId xmlns:p14="http://schemas.microsoft.com/office/powerpoint/2010/main" val="25504803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EA3B6C-9AFD-4848-80E0-59F336F18EA6}" type="slidenum">
              <a:rPr lang="en-US" smtClean="0"/>
              <a:t>27</a:t>
            </a:fld>
            <a:endParaRPr lang="en-US"/>
          </a:p>
        </p:txBody>
      </p:sp>
    </p:spTree>
    <p:extLst>
      <p:ext uri="{BB962C8B-B14F-4D97-AF65-F5344CB8AC3E}">
        <p14:creationId xmlns:p14="http://schemas.microsoft.com/office/powerpoint/2010/main" val="330652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EA3B6C-9AFD-4848-80E0-59F336F18EA6}" type="slidenum">
              <a:rPr lang="en-US" smtClean="0"/>
              <a:t>28</a:t>
            </a:fld>
            <a:endParaRPr lang="en-US"/>
          </a:p>
        </p:txBody>
      </p:sp>
    </p:spTree>
    <p:extLst>
      <p:ext uri="{BB962C8B-B14F-4D97-AF65-F5344CB8AC3E}">
        <p14:creationId xmlns:p14="http://schemas.microsoft.com/office/powerpoint/2010/main" val="4285313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EA3B6C-9AFD-4848-80E0-59F336F18EA6}" type="slidenum">
              <a:rPr lang="en-US" smtClean="0"/>
              <a:t>11</a:t>
            </a:fld>
            <a:endParaRPr lang="en-US"/>
          </a:p>
        </p:txBody>
      </p:sp>
    </p:spTree>
    <p:extLst>
      <p:ext uri="{BB962C8B-B14F-4D97-AF65-F5344CB8AC3E}">
        <p14:creationId xmlns:p14="http://schemas.microsoft.com/office/powerpoint/2010/main" val="3748396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EA3B6C-9AFD-4848-80E0-59F336F18EA6}" type="slidenum">
              <a:rPr lang="en-US" smtClean="0"/>
              <a:t>12</a:t>
            </a:fld>
            <a:endParaRPr lang="en-US"/>
          </a:p>
        </p:txBody>
      </p:sp>
    </p:spTree>
    <p:extLst>
      <p:ext uri="{BB962C8B-B14F-4D97-AF65-F5344CB8AC3E}">
        <p14:creationId xmlns:p14="http://schemas.microsoft.com/office/powerpoint/2010/main" val="3631274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EA3B6C-9AFD-4848-80E0-59F336F18EA6}" type="slidenum">
              <a:rPr lang="en-US" smtClean="0"/>
              <a:t>13</a:t>
            </a:fld>
            <a:endParaRPr lang="en-US"/>
          </a:p>
        </p:txBody>
      </p:sp>
    </p:spTree>
    <p:extLst>
      <p:ext uri="{BB962C8B-B14F-4D97-AF65-F5344CB8AC3E}">
        <p14:creationId xmlns:p14="http://schemas.microsoft.com/office/powerpoint/2010/main" val="588154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EA3B6C-9AFD-4848-80E0-59F336F18EA6}" type="slidenum">
              <a:rPr lang="en-US" smtClean="0"/>
              <a:t>14</a:t>
            </a:fld>
            <a:endParaRPr lang="en-US"/>
          </a:p>
        </p:txBody>
      </p:sp>
    </p:spTree>
    <p:extLst>
      <p:ext uri="{BB962C8B-B14F-4D97-AF65-F5344CB8AC3E}">
        <p14:creationId xmlns:p14="http://schemas.microsoft.com/office/powerpoint/2010/main" val="1552428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EA3B6C-9AFD-4848-80E0-59F336F18EA6}" type="slidenum">
              <a:rPr lang="en-US" smtClean="0"/>
              <a:t>15</a:t>
            </a:fld>
            <a:endParaRPr lang="en-US"/>
          </a:p>
        </p:txBody>
      </p:sp>
    </p:spTree>
    <p:extLst>
      <p:ext uri="{BB962C8B-B14F-4D97-AF65-F5344CB8AC3E}">
        <p14:creationId xmlns:p14="http://schemas.microsoft.com/office/powerpoint/2010/main" val="3118014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EA3B6C-9AFD-4848-80E0-59F336F18EA6}" type="slidenum">
              <a:rPr lang="en-US" smtClean="0"/>
              <a:t>16</a:t>
            </a:fld>
            <a:endParaRPr lang="en-US"/>
          </a:p>
        </p:txBody>
      </p:sp>
    </p:spTree>
    <p:extLst>
      <p:ext uri="{BB962C8B-B14F-4D97-AF65-F5344CB8AC3E}">
        <p14:creationId xmlns:p14="http://schemas.microsoft.com/office/powerpoint/2010/main" val="3666856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EA3B6C-9AFD-4848-80E0-59F336F18EA6}" type="slidenum">
              <a:rPr lang="en-US" smtClean="0"/>
              <a:t>17</a:t>
            </a:fld>
            <a:endParaRPr lang="en-US"/>
          </a:p>
        </p:txBody>
      </p:sp>
    </p:spTree>
    <p:extLst>
      <p:ext uri="{BB962C8B-B14F-4D97-AF65-F5344CB8AC3E}">
        <p14:creationId xmlns:p14="http://schemas.microsoft.com/office/powerpoint/2010/main" val="1504054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EA3B6C-9AFD-4848-80E0-59F336F18EA6}" type="slidenum">
              <a:rPr lang="en-US" smtClean="0"/>
              <a:t>18</a:t>
            </a:fld>
            <a:endParaRPr lang="en-US"/>
          </a:p>
        </p:txBody>
      </p:sp>
    </p:spTree>
    <p:extLst>
      <p:ext uri="{BB962C8B-B14F-4D97-AF65-F5344CB8AC3E}">
        <p14:creationId xmlns:p14="http://schemas.microsoft.com/office/powerpoint/2010/main" val="14014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83692-E627-FF5F-8E2A-D4F46B57DC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E5C567D-C11E-7320-EA8D-9638896E64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3EAA7F-4DD2-E939-982D-1A062BA73A0C}"/>
              </a:ext>
            </a:extLst>
          </p:cNvPr>
          <p:cNvSpPr>
            <a:spLocks noGrp="1"/>
          </p:cNvSpPr>
          <p:nvPr>
            <p:ph type="dt" sz="half" idx="10"/>
          </p:nvPr>
        </p:nvSpPr>
        <p:spPr/>
        <p:txBody>
          <a:bodyPr/>
          <a:lstStyle/>
          <a:p>
            <a:fld id="{F34E1088-1953-40FD-B272-FB01F138EB8C}" type="datetimeFigureOut">
              <a:rPr lang="en-US" smtClean="0"/>
              <a:t>8/25/2025</a:t>
            </a:fld>
            <a:endParaRPr lang="en-US"/>
          </a:p>
        </p:txBody>
      </p:sp>
      <p:sp>
        <p:nvSpPr>
          <p:cNvPr id="5" name="Footer Placeholder 4">
            <a:extLst>
              <a:ext uri="{FF2B5EF4-FFF2-40B4-BE49-F238E27FC236}">
                <a16:creationId xmlns:a16="http://schemas.microsoft.com/office/drawing/2014/main" id="{C576C665-C2A4-4380-E479-EEF48664CF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1E38F6-CEE6-07B7-CB06-C2BA655D48BF}"/>
              </a:ext>
            </a:extLst>
          </p:cNvPr>
          <p:cNvSpPr>
            <a:spLocks noGrp="1"/>
          </p:cNvSpPr>
          <p:nvPr>
            <p:ph type="sldNum" sz="quarter" idx="12"/>
          </p:nvPr>
        </p:nvSpPr>
        <p:spPr/>
        <p:txBody>
          <a:bodyPr/>
          <a:lstStyle/>
          <a:p>
            <a:fld id="{009077AB-AAFC-4290-8745-133D65C0F5FE}" type="slidenum">
              <a:rPr lang="en-US" smtClean="0"/>
              <a:t>‹#›</a:t>
            </a:fld>
            <a:endParaRPr lang="en-US"/>
          </a:p>
        </p:txBody>
      </p:sp>
    </p:spTree>
    <p:extLst>
      <p:ext uri="{BB962C8B-B14F-4D97-AF65-F5344CB8AC3E}">
        <p14:creationId xmlns:p14="http://schemas.microsoft.com/office/powerpoint/2010/main" val="15224024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3597B-62A8-895D-23ED-2D945EA915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CDC917-441D-AE19-8251-CEDA08C6CA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E53399-0599-73FB-A591-637F274FBB88}"/>
              </a:ext>
            </a:extLst>
          </p:cNvPr>
          <p:cNvSpPr>
            <a:spLocks noGrp="1"/>
          </p:cNvSpPr>
          <p:nvPr>
            <p:ph type="dt" sz="half" idx="10"/>
          </p:nvPr>
        </p:nvSpPr>
        <p:spPr/>
        <p:txBody>
          <a:bodyPr/>
          <a:lstStyle/>
          <a:p>
            <a:fld id="{F34E1088-1953-40FD-B272-FB01F138EB8C}" type="datetimeFigureOut">
              <a:rPr lang="en-US" smtClean="0"/>
              <a:t>8/25/2025</a:t>
            </a:fld>
            <a:endParaRPr lang="en-US"/>
          </a:p>
        </p:txBody>
      </p:sp>
      <p:sp>
        <p:nvSpPr>
          <p:cNvPr id="5" name="Footer Placeholder 4">
            <a:extLst>
              <a:ext uri="{FF2B5EF4-FFF2-40B4-BE49-F238E27FC236}">
                <a16:creationId xmlns:a16="http://schemas.microsoft.com/office/drawing/2014/main" id="{92F96394-3689-399A-31F5-7900347FB8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9EE4A1-1DAE-1CA7-67E2-130E377F9BAD}"/>
              </a:ext>
            </a:extLst>
          </p:cNvPr>
          <p:cNvSpPr>
            <a:spLocks noGrp="1"/>
          </p:cNvSpPr>
          <p:nvPr>
            <p:ph type="sldNum" sz="quarter" idx="12"/>
          </p:nvPr>
        </p:nvSpPr>
        <p:spPr/>
        <p:txBody>
          <a:bodyPr/>
          <a:lstStyle/>
          <a:p>
            <a:fld id="{009077AB-AAFC-4290-8745-133D65C0F5FE}" type="slidenum">
              <a:rPr lang="en-US" smtClean="0"/>
              <a:t>‹#›</a:t>
            </a:fld>
            <a:endParaRPr lang="en-US"/>
          </a:p>
        </p:txBody>
      </p:sp>
    </p:spTree>
    <p:extLst>
      <p:ext uri="{BB962C8B-B14F-4D97-AF65-F5344CB8AC3E}">
        <p14:creationId xmlns:p14="http://schemas.microsoft.com/office/powerpoint/2010/main" val="3903680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40806C-99D9-AA51-A5D5-1FB1CC9F92E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2E9F2C-74FD-0783-62A2-8B65B94A56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8FF42D-6DC4-324A-7BF4-AFA1544D695B}"/>
              </a:ext>
            </a:extLst>
          </p:cNvPr>
          <p:cNvSpPr>
            <a:spLocks noGrp="1"/>
          </p:cNvSpPr>
          <p:nvPr>
            <p:ph type="dt" sz="half" idx="10"/>
          </p:nvPr>
        </p:nvSpPr>
        <p:spPr/>
        <p:txBody>
          <a:bodyPr/>
          <a:lstStyle/>
          <a:p>
            <a:fld id="{F34E1088-1953-40FD-B272-FB01F138EB8C}" type="datetimeFigureOut">
              <a:rPr lang="en-US" smtClean="0"/>
              <a:t>8/25/2025</a:t>
            </a:fld>
            <a:endParaRPr lang="en-US"/>
          </a:p>
        </p:txBody>
      </p:sp>
      <p:sp>
        <p:nvSpPr>
          <p:cNvPr id="5" name="Footer Placeholder 4">
            <a:extLst>
              <a:ext uri="{FF2B5EF4-FFF2-40B4-BE49-F238E27FC236}">
                <a16:creationId xmlns:a16="http://schemas.microsoft.com/office/drawing/2014/main" id="{26336727-9E28-187B-45B6-F08BE68A6D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452382-27C7-3640-C244-99584C32D095}"/>
              </a:ext>
            </a:extLst>
          </p:cNvPr>
          <p:cNvSpPr>
            <a:spLocks noGrp="1"/>
          </p:cNvSpPr>
          <p:nvPr>
            <p:ph type="sldNum" sz="quarter" idx="12"/>
          </p:nvPr>
        </p:nvSpPr>
        <p:spPr/>
        <p:txBody>
          <a:bodyPr/>
          <a:lstStyle/>
          <a:p>
            <a:fld id="{009077AB-AAFC-4290-8745-133D65C0F5FE}" type="slidenum">
              <a:rPr lang="en-US" smtClean="0"/>
              <a:t>‹#›</a:t>
            </a:fld>
            <a:endParaRPr lang="en-US"/>
          </a:p>
        </p:txBody>
      </p:sp>
    </p:spTree>
    <p:extLst>
      <p:ext uri="{BB962C8B-B14F-4D97-AF65-F5344CB8AC3E}">
        <p14:creationId xmlns:p14="http://schemas.microsoft.com/office/powerpoint/2010/main" val="1589231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56970-9569-5F20-C8A2-B13C1268D0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02CBB0-7DCA-CBF5-7683-112797CC9B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F13C28-BFA0-6020-145C-17E6F36515F7}"/>
              </a:ext>
            </a:extLst>
          </p:cNvPr>
          <p:cNvSpPr>
            <a:spLocks noGrp="1"/>
          </p:cNvSpPr>
          <p:nvPr>
            <p:ph type="dt" sz="half" idx="10"/>
          </p:nvPr>
        </p:nvSpPr>
        <p:spPr/>
        <p:txBody>
          <a:bodyPr/>
          <a:lstStyle/>
          <a:p>
            <a:fld id="{F34E1088-1953-40FD-B272-FB01F138EB8C}" type="datetimeFigureOut">
              <a:rPr lang="en-US" smtClean="0"/>
              <a:t>8/25/2025</a:t>
            </a:fld>
            <a:endParaRPr lang="en-US"/>
          </a:p>
        </p:txBody>
      </p:sp>
      <p:sp>
        <p:nvSpPr>
          <p:cNvPr id="5" name="Footer Placeholder 4">
            <a:extLst>
              <a:ext uri="{FF2B5EF4-FFF2-40B4-BE49-F238E27FC236}">
                <a16:creationId xmlns:a16="http://schemas.microsoft.com/office/drawing/2014/main" id="{DDD96CCA-8E2B-18D4-A1EC-3ADFAEDFAF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BF025F-DD6F-4B9E-F92A-FF275B11CB20}"/>
              </a:ext>
            </a:extLst>
          </p:cNvPr>
          <p:cNvSpPr>
            <a:spLocks noGrp="1"/>
          </p:cNvSpPr>
          <p:nvPr>
            <p:ph type="sldNum" sz="quarter" idx="12"/>
          </p:nvPr>
        </p:nvSpPr>
        <p:spPr/>
        <p:txBody>
          <a:bodyPr/>
          <a:lstStyle/>
          <a:p>
            <a:fld id="{009077AB-AAFC-4290-8745-133D65C0F5FE}" type="slidenum">
              <a:rPr lang="en-US" smtClean="0"/>
              <a:t>‹#›</a:t>
            </a:fld>
            <a:endParaRPr lang="en-US"/>
          </a:p>
        </p:txBody>
      </p:sp>
    </p:spTree>
    <p:extLst>
      <p:ext uri="{BB962C8B-B14F-4D97-AF65-F5344CB8AC3E}">
        <p14:creationId xmlns:p14="http://schemas.microsoft.com/office/powerpoint/2010/main" val="2305791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7694E-7C11-43E3-8B37-F515188BA7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A8683CB-0C12-C788-4698-A965E609A3E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79163F-EE82-257F-F56C-20D1345C2561}"/>
              </a:ext>
            </a:extLst>
          </p:cNvPr>
          <p:cNvSpPr>
            <a:spLocks noGrp="1"/>
          </p:cNvSpPr>
          <p:nvPr>
            <p:ph type="dt" sz="half" idx="10"/>
          </p:nvPr>
        </p:nvSpPr>
        <p:spPr/>
        <p:txBody>
          <a:bodyPr/>
          <a:lstStyle/>
          <a:p>
            <a:fld id="{F34E1088-1953-40FD-B272-FB01F138EB8C}" type="datetimeFigureOut">
              <a:rPr lang="en-US" smtClean="0"/>
              <a:t>8/25/2025</a:t>
            </a:fld>
            <a:endParaRPr lang="en-US"/>
          </a:p>
        </p:txBody>
      </p:sp>
      <p:sp>
        <p:nvSpPr>
          <p:cNvPr id="5" name="Footer Placeholder 4">
            <a:extLst>
              <a:ext uri="{FF2B5EF4-FFF2-40B4-BE49-F238E27FC236}">
                <a16:creationId xmlns:a16="http://schemas.microsoft.com/office/drawing/2014/main" id="{B8A804FE-0B19-ABE8-E7E9-8E899E3775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91F36E-AAC5-9362-98D8-9568E4DFCCE2}"/>
              </a:ext>
            </a:extLst>
          </p:cNvPr>
          <p:cNvSpPr>
            <a:spLocks noGrp="1"/>
          </p:cNvSpPr>
          <p:nvPr>
            <p:ph type="sldNum" sz="quarter" idx="12"/>
          </p:nvPr>
        </p:nvSpPr>
        <p:spPr/>
        <p:txBody>
          <a:bodyPr/>
          <a:lstStyle/>
          <a:p>
            <a:fld id="{009077AB-AAFC-4290-8745-133D65C0F5FE}" type="slidenum">
              <a:rPr lang="en-US" smtClean="0"/>
              <a:t>‹#›</a:t>
            </a:fld>
            <a:endParaRPr lang="en-US"/>
          </a:p>
        </p:txBody>
      </p:sp>
    </p:spTree>
    <p:extLst>
      <p:ext uri="{BB962C8B-B14F-4D97-AF65-F5344CB8AC3E}">
        <p14:creationId xmlns:p14="http://schemas.microsoft.com/office/powerpoint/2010/main" val="2892962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0AB84-6A74-FF7B-F82F-FBE8CC6D00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1265B2-14FD-86EE-929D-19ADBFD81E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F40112-59B1-2700-6100-73FB59F108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775505A-0373-46D0-FBE0-C53643F63AFE}"/>
              </a:ext>
            </a:extLst>
          </p:cNvPr>
          <p:cNvSpPr>
            <a:spLocks noGrp="1"/>
          </p:cNvSpPr>
          <p:nvPr>
            <p:ph type="dt" sz="half" idx="10"/>
          </p:nvPr>
        </p:nvSpPr>
        <p:spPr/>
        <p:txBody>
          <a:bodyPr/>
          <a:lstStyle/>
          <a:p>
            <a:fld id="{F34E1088-1953-40FD-B272-FB01F138EB8C}" type="datetimeFigureOut">
              <a:rPr lang="en-US" smtClean="0"/>
              <a:t>8/25/2025</a:t>
            </a:fld>
            <a:endParaRPr lang="en-US"/>
          </a:p>
        </p:txBody>
      </p:sp>
      <p:sp>
        <p:nvSpPr>
          <p:cNvPr id="6" name="Footer Placeholder 5">
            <a:extLst>
              <a:ext uri="{FF2B5EF4-FFF2-40B4-BE49-F238E27FC236}">
                <a16:creationId xmlns:a16="http://schemas.microsoft.com/office/drawing/2014/main" id="{85091A18-90AB-72C7-A6BB-1495050672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EC2351-4879-CB01-82EC-91F2AD8CAE6E}"/>
              </a:ext>
            </a:extLst>
          </p:cNvPr>
          <p:cNvSpPr>
            <a:spLocks noGrp="1"/>
          </p:cNvSpPr>
          <p:nvPr>
            <p:ph type="sldNum" sz="quarter" idx="12"/>
          </p:nvPr>
        </p:nvSpPr>
        <p:spPr/>
        <p:txBody>
          <a:bodyPr/>
          <a:lstStyle/>
          <a:p>
            <a:fld id="{009077AB-AAFC-4290-8745-133D65C0F5FE}" type="slidenum">
              <a:rPr lang="en-US" smtClean="0"/>
              <a:t>‹#›</a:t>
            </a:fld>
            <a:endParaRPr lang="en-US"/>
          </a:p>
        </p:txBody>
      </p:sp>
    </p:spTree>
    <p:extLst>
      <p:ext uri="{BB962C8B-B14F-4D97-AF65-F5344CB8AC3E}">
        <p14:creationId xmlns:p14="http://schemas.microsoft.com/office/powerpoint/2010/main" val="2712386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4051D-BAD9-A874-6A62-84ECC10197B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BEDE209-8B67-D8CB-4B3B-451BDB1294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5D2CCC-D688-0191-926C-EA1FE87BF84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DF2609-D8DC-51B5-2484-BDA65955CE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7DCF6D-F29D-7028-FA47-D72ACD61FB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676D53-2DF7-42F6-40CA-781BE85CBCCA}"/>
              </a:ext>
            </a:extLst>
          </p:cNvPr>
          <p:cNvSpPr>
            <a:spLocks noGrp="1"/>
          </p:cNvSpPr>
          <p:nvPr>
            <p:ph type="dt" sz="half" idx="10"/>
          </p:nvPr>
        </p:nvSpPr>
        <p:spPr/>
        <p:txBody>
          <a:bodyPr/>
          <a:lstStyle/>
          <a:p>
            <a:fld id="{F34E1088-1953-40FD-B272-FB01F138EB8C}" type="datetimeFigureOut">
              <a:rPr lang="en-US" smtClean="0"/>
              <a:t>8/25/2025</a:t>
            </a:fld>
            <a:endParaRPr lang="en-US"/>
          </a:p>
        </p:txBody>
      </p:sp>
      <p:sp>
        <p:nvSpPr>
          <p:cNvPr id="8" name="Footer Placeholder 7">
            <a:extLst>
              <a:ext uri="{FF2B5EF4-FFF2-40B4-BE49-F238E27FC236}">
                <a16:creationId xmlns:a16="http://schemas.microsoft.com/office/drawing/2014/main" id="{E0853B72-86A8-8255-61E4-46C8957599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A5089A6-E7F4-9098-5B09-A1FAC137C72A}"/>
              </a:ext>
            </a:extLst>
          </p:cNvPr>
          <p:cNvSpPr>
            <a:spLocks noGrp="1"/>
          </p:cNvSpPr>
          <p:nvPr>
            <p:ph type="sldNum" sz="quarter" idx="12"/>
          </p:nvPr>
        </p:nvSpPr>
        <p:spPr/>
        <p:txBody>
          <a:bodyPr/>
          <a:lstStyle/>
          <a:p>
            <a:fld id="{009077AB-AAFC-4290-8745-133D65C0F5FE}" type="slidenum">
              <a:rPr lang="en-US" smtClean="0"/>
              <a:t>‹#›</a:t>
            </a:fld>
            <a:endParaRPr lang="en-US"/>
          </a:p>
        </p:txBody>
      </p:sp>
    </p:spTree>
    <p:extLst>
      <p:ext uri="{BB962C8B-B14F-4D97-AF65-F5344CB8AC3E}">
        <p14:creationId xmlns:p14="http://schemas.microsoft.com/office/powerpoint/2010/main" val="843189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0942F-D295-EEF0-2723-E589EE4765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EBCD3FC-4BE1-9769-CC0D-EF2FC3A17C18}"/>
              </a:ext>
            </a:extLst>
          </p:cNvPr>
          <p:cNvSpPr>
            <a:spLocks noGrp="1"/>
          </p:cNvSpPr>
          <p:nvPr>
            <p:ph type="dt" sz="half" idx="10"/>
          </p:nvPr>
        </p:nvSpPr>
        <p:spPr/>
        <p:txBody>
          <a:bodyPr/>
          <a:lstStyle/>
          <a:p>
            <a:fld id="{F34E1088-1953-40FD-B272-FB01F138EB8C}" type="datetimeFigureOut">
              <a:rPr lang="en-US" smtClean="0"/>
              <a:t>8/25/2025</a:t>
            </a:fld>
            <a:endParaRPr lang="en-US"/>
          </a:p>
        </p:txBody>
      </p:sp>
      <p:sp>
        <p:nvSpPr>
          <p:cNvPr id="4" name="Footer Placeholder 3">
            <a:extLst>
              <a:ext uri="{FF2B5EF4-FFF2-40B4-BE49-F238E27FC236}">
                <a16:creationId xmlns:a16="http://schemas.microsoft.com/office/drawing/2014/main" id="{57CB4421-5810-D068-DA3B-D7B5D96EA9B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0C5A7D-A445-6B4D-B11B-F838DA4B4045}"/>
              </a:ext>
            </a:extLst>
          </p:cNvPr>
          <p:cNvSpPr>
            <a:spLocks noGrp="1"/>
          </p:cNvSpPr>
          <p:nvPr>
            <p:ph type="sldNum" sz="quarter" idx="12"/>
          </p:nvPr>
        </p:nvSpPr>
        <p:spPr/>
        <p:txBody>
          <a:bodyPr/>
          <a:lstStyle/>
          <a:p>
            <a:fld id="{009077AB-AAFC-4290-8745-133D65C0F5FE}" type="slidenum">
              <a:rPr lang="en-US" smtClean="0"/>
              <a:t>‹#›</a:t>
            </a:fld>
            <a:endParaRPr lang="en-US"/>
          </a:p>
        </p:txBody>
      </p:sp>
    </p:spTree>
    <p:extLst>
      <p:ext uri="{BB962C8B-B14F-4D97-AF65-F5344CB8AC3E}">
        <p14:creationId xmlns:p14="http://schemas.microsoft.com/office/powerpoint/2010/main" val="1238349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D705D7-CB99-6010-9161-8CBE290D5E4E}"/>
              </a:ext>
            </a:extLst>
          </p:cNvPr>
          <p:cNvSpPr>
            <a:spLocks noGrp="1"/>
          </p:cNvSpPr>
          <p:nvPr>
            <p:ph type="dt" sz="half" idx="10"/>
          </p:nvPr>
        </p:nvSpPr>
        <p:spPr/>
        <p:txBody>
          <a:bodyPr/>
          <a:lstStyle/>
          <a:p>
            <a:fld id="{F34E1088-1953-40FD-B272-FB01F138EB8C}" type="datetimeFigureOut">
              <a:rPr lang="en-US" smtClean="0"/>
              <a:t>8/25/2025</a:t>
            </a:fld>
            <a:endParaRPr lang="en-US"/>
          </a:p>
        </p:txBody>
      </p:sp>
      <p:sp>
        <p:nvSpPr>
          <p:cNvPr id="3" name="Footer Placeholder 2">
            <a:extLst>
              <a:ext uri="{FF2B5EF4-FFF2-40B4-BE49-F238E27FC236}">
                <a16:creationId xmlns:a16="http://schemas.microsoft.com/office/drawing/2014/main" id="{68C9B995-227E-201F-FE52-3112929A08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B466AD-531E-F887-A7CA-4B56D3DA282F}"/>
              </a:ext>
            </a:extLst>
          </p:cNvPr>
          <p:cNvSpPr>
            <a:spLocks noGrp="1"/>
          </p:cNvSpPr>
          <p:nvPr>
            <p:ph type="sldNum" sz="quarter" idx="12"/>
          </p:nvPr>
        </p:nvSpPr>
        <p:spPr/>
        <p:txBody>
          <a:bodyPr/>
          <a:lstStyle/>
          <a:p>
            <a:fld id="{009077AB-AAFC-4290-8745-133D65C0F5FE}" type="slidenum">
              <a:rPr lang="en-US" smtClean="0"/>
              <a:t>‹#›</a:t>
            </a:fld>
            <a:endParaRPr lang="en-US"/>
          </a:p>
        </p:txBody>
      </p:sp>
    </p:spTree>
    <p:extLst>
      <p:ext uri="{BB962C8B-B14F-4D97-AF65-F5344CB8AC3E}">
        <p14:creationId xmlns:p14="http://schemas.microsoft.com/office/powerpoint/2010/main" val="467138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CE61E-B7AE-740A-0A2B-F27ABFE238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03F9931-D257-1ADE-CA8C-811569D400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C1A77D-906B-959E-0C53-5B8E99ABAD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DA823B-1A5B-9846-0D2E-BBDA0C894946}"/>
              </a:ext>
            </a:extLst>
          </p:cNvPr>
          <p:cNvSpPr>
            <a:spLocks noGrp="1"/>
          </p:cNvSpPr>
          <p:nvPr>
            <p:ph type="dt" sz="half" idx="10"/>
          </p:nvPr>
        </p:nvSpPr>
        <p:spPr/>
        <p:txBody>
          <a:bodyPr/>
          <a:lstStyle/>
          <a:p>
            <a:fld id="{F34E1088-1953-40FD-B272-FB01F138EB8C}" type="datetimeFigureOut">
              <a:rPr lang="en-US" smtClean="0"/>
              <a:t>8/25/2025</a:t>
            </a:fld>
            <a:endParaRPr lang="en-US"/>
          </a:p>
        </p:txBody>
      </p:sp>
      <p:sp>
        <p:nvSpPr>
          <p:cNvPr id="6" name="Footer Placeholder 5">
            <a:extLst>
              <a:ext uri="{FF2B5EF4-FFF2-40B4-BE49-F238E27FC236}">
                <a16:creationId xmlns:a16="http://schemas.microsoft.com/office/drawing/2014/main" id="{4620CE63-9AF6-E0CB-A452-F3201D8632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29F818-00D1-5B97-5EE4-EA6A5A88E345}"/>
              </a:ext>
            </a:extLst>
          </p:cNvPr>
          <p:cNvSpPr>
            <a:spLocks noGrp="1"/>
          </p:cNvSpPr>
          <p:nvPr>
            <p:ph type="sldNum" sz="quarter" idx="12"/>
          </p:nvPr>
        </p:nvSpPr>
        <p:spPr/>
        <p:txBody>
          <a:bodyPr/>
          <a:lstStyle/>
          <a:p>
            <a:fld id="{009077AB-AAFC-4290-8745-133D65C0F5FE}" type="slidenum">
              <a:rPr lang="en-US" smtClean="0"/>
              <a:t>‹#›</a:t>
            </a:fld>
            <a:endParaRPr lang="en-US"/>
          </a:p>
        </p:txBody>
      </p:sp>
    </p:spTree>
    <p:extLst>
      <p:ext uri="{BB962C8B-B14F-4D97-AF65-F5344CB8AC3E}">
        <p14:creationId xmlns:p14="http://schemas.microsoft.com/office/powerpoint/2010/main" val="3328790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4EF18-E168-1516-65A2-CBF1311125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2B9378-22B3-B79C-2CC1-604888958D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BC2153-4AFD-0646-8E0D-A85EBD39F4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2C2F66-BABB-7C6C-5116-3BD3DD8A3798}"/>
              </a:ext>
            </a:extLst>
          </p:cNvPr>
          <p:cNvSpPr>
            <a:spLocks noGrp="1"/>
          </p:cNvSpPr>
          <p:nvPr>
            <p:ph type="dt" sz="half" idx="10"/>
          </p:nvPr>
        </p:nvSpPr>
        <p:spPr/>
        <p:txBody>
          <a:bodyPr/>
          <a:lstStyle/>
          <a:p>
            <a:fld id="{F34E1088-1953-40FD-B272-FB01F138EB8C}" type="datetimeFigureOut">
              <a:rPr lang="en-US" smtClean="0"/>
              <a:t>8/25/2025</a:t>
            </a:fld>
            <a:endParaRPr lang="en-US"/>
          </a:p>
        </p:txBody>
      </p:sp>
      <p:sp>
        <p:nvSpPr>
          <p:cNvPr id="6" name="Footer Placeholder 5">
            <a:extLst>
              <a:ext uri="{FF2B5EF4-FFF2-40B4-BE49-F238E27FC236}">
                <a16:creationId xmlns:a16="http://schemas.microsoft.com/office/drawing/2014/main" id="{F63C618C-A0C0-E05B-6993-626F7A7745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696444-4237-2F75-3AE2-A89BC465C389}"/>
              </a:ext>
            </a:extLst>
          </p:cNvPr>
          <p:cNvSpPr>
            <a:spLocks noGrp="1"/>
          </p:cNvSpPr>
          <p:nvPr>
            <p:ph type="sldNum" sz="quarter" idx="12"/>
          </p:nvPr>
        </p:nvSpPr>
        <p:spPr/>
        <p:txBody>
          <a:bodyPr/>
          <a:lstStyle/>
          <a:p>
            <a:fld id="{009077AB-AAFC-4290-8745-133D65C0F5FE}" type="slidenum">
              <a:rPr lang="en-US" smtClean="0"/>
              <a:t>‹#›</a:t>
            </a:fld>
            <a:endParaRPr lang="en-US"/>
          </a:p>
        </p:txBody>
      </p:sp>
    </p:spTree>
    <p:extLst>
      <p:ext uri="{BB962C8B-B14F-4D97-AF65-F5344CB8AC3E}">
        <p14:creationId xmlns:p14="http://schemas.microsoft.com/office/powerpoint/2010/main" val="1292042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8ADED2-AFD6-EF14-3C17-A33A4BB867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902915-DF7E-9AA2-BA87-8AFF8FF76A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89E5A2-0A0B-83E5-C900-1B6C6A13CA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34E1088-1953-40FD-B272-FB01F138EB8C}" type="datetimeFigureOut">
              <a:rPr lang="en-US" smtClean="0"/>
              <a:t>8/25/2025</a:t>
            </a:fld>
            <a:endParaRPr lang="en-US"/>
          </a:p>
        </p:txBody>
      </p:sp>
      <p:sp>
        <p:nvSpPr>
          <p:cNvPr id="5" name="Footer Placeholder 4">
            <a:extLst>
              <a:ext uri="{FF2B5EF4-FFF2-40B4-BE49-F238E27FC236}">
                <a16:creationId xmlns:a16="http://schemas.microsoft.com/office/drawing/2014/main" id="{3D48DA70-B631-DD58-3266-B655D67FEE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1E10E4A-F706-4A06-5A81-E2D2085351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09077AB-AAFC-4290-8745-133D65C0F5FE}" type="slidenum">
              <a:rPr lang="en-US" smtClean="0"/>
              <a:t>‹#›</a:t>
            </a:fld>
            <a:endParaRPr lang="en-US"/>
          </a:p>
        </p:txBody>
      </p:sp>
    </p:spTree>
    <p:extLst>
      <p:ext uri="{BB962C8B-B14F-4D97-AF65-F5344CB8AC3E}">
        <p14:creationId xmlns:p14="http://schemas.microsoft.com/office/powerpoint/2010/main" val="38499956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diagramLayout" Target="../diagrams/layout1.xml"/><Relationship Id="rId3" Type="http://schemas.openxmlformats.org/officeDocument/2006/relationships/image" Target="../media/image5.jpg"/><Relationship Id="rId7" Type="http://schemas.openxmlformats.org/officeDocument/2006/relationships/image" Target="../media/image9.png"/><Relationship Id="rId12" Type="http://schemas.openxmlformats.org/officeDocument/2006/relationships/diagramData" Target="../diagrams/data1.xml"/><Relationship Id="rId2" Type="http://schemas.openxmlformats.org/officeDocument/2006/relationships/notesSlide" Target="../notesSlides/notesSlide1.xml"/><Relationship Id="rId16" Type="http://schemas.microsoft.com/office/2007/relationships/diagramDrawing" Target="../diagrams/drawing1.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jpeg"/><Relationship Id="rId5" Type="http://schemas.openxmlformats.org/officeDocument/2006/relationships/image" Target="../media/image7.jpeg"/><Relationship Id="rId15" Type="http://schemas.openxmlformats.org/officeDocument/2006/relationships/diagramColors" Target="../diagrams/colors1.xml"/><Relationship Id="rId10" Type="http://schemas.openxmlformats.org/officeDocument/2006/relationships/image" Target="../media/image12.gif"/><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5.jpg"/><Relationship Id="rId7"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hyperlink" Target="mailto:josep993@msu.edu" TargetMode="External"/><Relationship Id="rId2" Type="http://schemas.openxmlformats.org/officeDocument/2006/relationships/hyperlink" Target="mailto:vanbu31@msu.edu"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hyperlink" Target="mailto:josep993@msu.edu" TargetMode="External"/><Relationship Id="rId2" Type="http://schemas.openxmlformats.org/officeDocument/2006/relationships/hyperlink" Target="mailto:vanbu31@msu.edu"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873DC-BDAC-36EF-88D7-DB3CF4EF8FEB}"/>
              </a:ext>
            </a:extLst>
          </p:cNvPr>
          <p:cNvSpPr>
            <a:spLocks noGrp="1"/>
          </p:cNvSpPr>
          <p:nvPr>
            <p:ph type="ctrTitle"/>
          </p:nvPr>
        </p:nvSpPr>
        <p:spPr/>
        <p:txBody>
          <a:bodyPr>
            <a:normAutofit/>
          </a:bodyPr>
          <a:lstStyle/>
          <a:p>
            <a:r>
              <a:rPr lang="en-US" dirty="0"/>
              <a:t>PLB 812</a:t>
            </a:r>
            <a:br>
              <a:rPr lang="en-US" dirty="0"/>
            </a:br>
            <a:r>
              <a:rPr lang="en-US" dirty="0"/>
              <a:t>Plant Genomics</a:t>
            </a:r>
          </a:p>
        </p:txBody>
      </p:sp>
      <p:sp>
        <p:nvSpPr>
          <p:cNvPr id="3" name="Subtitle 2">
            <a:extLst>
              <a:ext uri="{FF2B5EF4-FFF2-40B4-BE49-F238E27FC236}">
                <a16:creationId xmlns:a16="http://schemas.microsoft.com/office/drawing/2014/main" id="{4B1D384D-338B-CDC9-5254-C71F1B258B00}"/>
              </a:ext>
            </a:extLst>
          </p:cNvPr>
          <p:cNvSpPr>
            <a:spLocks noGrp="1"/>
          </p:cNvSpPr>
          <p:nvPr>
            <p:ph type="subTitle" idx="1"/>
          </p:nvPr>
        </p:nvSpPr>
        <p:spPr/>
        <p:txBody>
          <a:bodyPr>
            <a:normAutofit lnSpcReduction="10000"/>
          </a:bodyPr>
          <a:lstStyle/>
          <a:p>
            <a:r>
              <a:rPr lang="en-US" dirty="0"/>
              <a:t>8-25-25</a:t>
            </a:r>
          </a:p>
          <a:p>
            <a:r>
              <a:rPr lang="en-US" dirty="0"/>
              <a:t>Introduction to genomics and our course this semester</a:t>
            </a:r>
          </a:p>
          <a:p>
            <a:endParaRPr lang="en-US" dirty="0"/>
          </a:p>
          <a:p>
            <a:r>
              <a:rPr lang="en-US" dirty="0"/>
              <a:t>Dr. Bob VanBuren</a:t>
            </a:r>
          </a:p>
        </p:txBody>
      </p:sp>
    </p:spTree>
    <p:extLst>
      <p:ext uri="{BB962C8B-B14F-4D97-AF65-F5344CB8AC3E}">
        <p14:creationId xmlns:p14="http://schemas.microsoft.com/office/powerpoint/2010/main" val="3229169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0850DEFB-29C2-7E48-AC80-5ADC1B30E36F}"/>
              </a:ext>
            </a:extLst>
          </p:cNvPr>
          <p:cNvSpPr txBox="1">
            <a:spLocks/>
          </p:cNvSpPr>
          <p:nvPr/>
        </p:nvSpPr>
        <p:spPr>
          <a:xfrm>
            <a:off x="9982200" y="6398760"/>
            <a:ext cx="2209800" cy="27384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dirty="0" err="1">
                <a:solidFill>
                  <a:schemeClr val="bg1">
                    <a:lumMod val="50000"/>
                  </a:schemeClr>
                </a:solidFill>
                <a:latin typeface="+mn-lt"/>
              </a:rPr>
              <a:t>plantresilience.msu.edu</a:t>
            </a:r>
            <a:endParaRPr lang="en-US" sz="1400" dirty="0">
              <a:solidFill>
                <a:schemeClr val="bg1">
                  <a:lumMod val="50000"/>
                </a:schemeClr>
              </a:solidFill>
              <a:latin typeface="+mn-lt"/>
            </a:endParaRPr>
          </a:p>
        </p:txBody>
      </p:sp>
      <p:pic>
        <p:nvPicPr>
          <p:cNvPr id="5" name="Picture 4">
            <a:extLst>
              <a:ext uri="{FF2B5EF4-FFF2-40B4-BE49-F238E27FC236}">
                <a16:creationId xmlns:a16="http://schemas.microsoft.com/office/drawing/2014/main" id="{74C181AC-13B6-1B42-A622-467B981E8BD9}"/>
              </a:ext>
            </a:extLst>
          </p:cNvPr>
          <p:cNvPicPr>
            <a:picLocks noChangeAspect="1"/>
          </p:cNvPicPr>
          <p:nvPr/>
        </p:nvPicPr>
        <p:blipFill>
          <a:blip r:embed="rId3"/>
          <a:stretch>
            <a:fillRect/>
          </a:stretch>
        </p:blipFill>
        <p:spPr>
          <a:xfrm>
            <a:off x="39659" y="6266245"/>
            <a:ext cx="4084098" cy="538874"/>
          </a:xfrm>
          <a:prstGeom prst="rect">
            <a:avLst/>
          </a:prstGeom>
        </p:spPr>
      </p:pic>
      <p:cxnSp>
        <p:nvCxnSpPr>
          <p:cNvPr id="6" name="Straight Connector 5">
            <a:extLst>
              <a:ext uri="{FF2B5EF4-FFF2-40B4-BE49-F238E27FC236}">
                <a16:creationId xmlns:a16="http://schemas.microsoft.com/office/drawing/2014/main" id="{FA7E4DBE-1DA5-5948-B380-EDCC977D8146}"/>
              </a:ext>
            </a:extLst>
          </p:cNvPr>
          <p:cNvCxnSpPr>
            <a:cxnSpLocks/>
          </p:cNvCxnSpPr>
          <p:nvPr/>
        </p:nvCxnSpPr>
        <p:spPr>
          <a:xfrm>
            <a:off x="39659" y="6178423"/>
            <a:ext cx="121523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8B33F10-6E2C-7041-8BD6-3637B6B6D0E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91D5D4A-1E84-64E0-D4E5-41A73A9798A8}"/>
              </a:ext>
            </a:extLst>
          </p:cNvPr>
          <p:cNvSpPr>
            <a:spLocks noChangeArrowheads="1"/>
          </p:cNvSpPr>
          <p:nvPr/>
        </p:nvSpPr>
        <p:spPr bwMode="auto">
          <a:xfrm>
            <a:off x="29339" y="101441"/>
            <a:ext cx="1215571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800" dirty="0">
                <a:solidFill>
                  <a:schemeClr val="bg1"/>
                </a:solidFill>
                <a:latin typeface="Montserrat" panose="00000500000000000000" pitchFamily="2" charset="0"/>
                <a:ea typeface="宋体" panose="02010600030101010101" pitchFamily="2" charset="-122"/>
                <a:cs typeface="Tahoma" panose="020B0604030504040204" pitchFamily="34" charset="0"/>
              </a:rPr>
              <a:t>Genomics work in the VanBuren Lab</a:t>
            </a:r>
          </a:p>
          <a:p>
            <a:pPr algn="ctr" eaLnBrk="0" fontAlgn="base" hangingPunct="0">
              <a:spcBef>
                <a:spcPct val="0"/>
              </a:spcBef>
              <a:spcAft>
                <a:spcPct val="0"/>
              </a:spcAft>
              <a:buNone/>
            </a:pPr>
            <a:endParaRPr lang="en-US" altLang="zh-CN" sz="2800" dirty="0">
              <a:solidFill>
                <a:schemeClr val="bg1"/>
              </a:solidFill>
              <a:latin typeface="Montserrat" panose="00000500000000000000" pitchFamily="2" charset="0"/>
              <a:ea typeface="宋体" panose="02010600030101010101" pitchFamily="2" charset="-122"/>
              <a:cs typeface="Tahoma" panose="020B0604030504040204" pitchFamily="34" charset="0"/>
            </a:endParaRPr>
          </a:p>
        </p:txBody>
      </p:sp>
      <p:pic>
        <p:nvPicPr>
          <p:cNvPr id="10" name="Picture 4" descr="Volume 50 Issue 11">
            <a:extLst>
              <a:ext uri="{FF2B5EF4-FFF2-40B4-BE49-F238E27FC236}">
                <a16:creationId xmlns:a16="http://schemas.microsoft.com/office/drawing/2014/main" id="{6A1940DE-BB87-DEC4-D6F3-F7511D109A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16" r="4160"/>
          <a:stretch/>
        </p:blipFill>
        <p:spPr bwMode="auto">
          <a:xfrm>
            <a:off x="10181655" y="846610"/>
            <a:ext cx="1970569" cy="259598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Bennetzen Lab|Journal Covers">
            <a:extLst>
              <a:ext uri="{FF2B5EF4-FFF2-40B4-BE49-F238E27FC236}">
                <a16:creationId xmlns:a16="http://schemas.microsoft.com/office/drawing/2014/main" id="{648039D9-1F33-98C7-1A9A-5B86F453E2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81656" y="3495837"/>
            <a:ext cx="1970568" cy="26142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721210EB-5585-D65E-BC1C-B15B618116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38480" y="846610"/>
            <a:ext cx="1970569" cy="261428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Volume 54 Issue 5, May 2022">
            <a:extLst>
              <a:ext uri="{FF2B5EF4-FFF2-40B4-BE49-F238E27FC236}">
                <a16:creationId xmlns:a16="http://schemas.microsoft.com/office/drawing/2014/main" id="{BC37B339-9632-82F5-3ACE-E82C23D643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38480" y="3495837"/>
            <a:ext cx="1970569" cy="261548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Volume 51 Issue 3, March 2019">
            <a:extLst>
              <a:ext uri="{FF2B5EF4-FFF2-40B4-BE49-F238E27FC236}">
                <a16:creationId xmlns:a16="http://schemas.microsoft.com/office/drawing/2014/main" id="{C156120C-32C9-4589-2207-103F14DD81B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53538" y="3530824"/>
            <a:ext cx="2012335" cy="25597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olume 10 Issue 7">
            <a:extLst>
              <a:ext uri="{FF2B5EF4-FFF2-40B4-BE49-F238E27FC236}">
                <a16:creationId xmlns:a16="http://schemas.microsoft.com/office/drawing/2014/main" id="{4F28FBBA-D025-64DA-D08D-6A5707DC868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70844" y="850676"/>
            <a:ext cx="2012335" cy="26437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3CB9CDD-155A-536B-C0F7-E796CDB202B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55786" y="846610"/>
            <a:ext cx="2012335" cy="26478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D9954E9-6CD6-E304-684D-78ABF255965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73092" y="3530824"/>
            <a:ext cx="2010087" cy="257929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34" name="TextBox 13">
            <a:extLst>
              <a:ext uri="{FF2B5EF4-FFF2-40B4-BE49-F238E27FC236}">
                <a16:creationId xmlns:a16="http://schemas.microsoft.com/office/drawing/2014/main" id="{66D2E8AD-193D-8C6D-D10E-C4D25614418E}"/>
              </a:ext>
            </a:extLst>
          </p:cNvPr>
          <p:cNvGraphicFramePr/>
          <p:nvPr/>
        </p:nvGraphicFramePr>
        <p:xfrm>
          <a:off x="134078" y="953425"/>
          <a:ext cx="3603266" cy="501675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3423999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0850DEFB-29C2-7E48-AC80-5ADC1B30E36F}"/>
              </a:ext>
            </a:extLst>
          </p:cNvPr>
          <p:cNvSpPr txBox="1">
            <a:spLocks/>
          </p:cNvSpPr>
          <p:nvPr/>
        </p:nvSpPr>
        <p:spPr>
          <a:xfrm>
            <a:off x="9982200" y="6398760"/>
            <a:ext cx="2209800" cy="27384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dirty="0" err="1">
                <a:solidFill>
                  <a:schemeClr val="bg1">
                    <a:lumMod val="50000"/>
                  </a:schemeClr>
                </a:solidFill>
                <a:latin typeface="+mn-lt"/>
              </a:rPr>
              <a:t>plantresilience.msu.edu</a:t>
            </a:r>
            <a:endParaRPr lang="en-US" sz="1400" dirty="0">
              <a:solidFill>
                <a:schemeClr val="bg1">
                  <a:lumMod val="50000"/>
                </a:schemeClr>
              </a:solidFill>
              <a:latin typeface="+mn-lt"/>
            </a:endParaRPr>
          </a:p>
        </p:txBody>
      </p:sp>
      <p:pic>
        <p:nvPicPr>
          <p:cNvPr id="5" name="Picture 4">
            <a:extLst>
              <a:ext uri="{FF2B5EF4-FFF2-40B4-BE49-F238E27FC236}">
                <a16:creationId xmlns:a16="http://schemas.microsoft.com/office/drawing/2014/main" id="{74C181AC-13B6-1B42-A622-467B981E8BD9}"/>
              </a:ext>
            </a:extLst>
          </p:cNvPr>
          <p:cNvPicPr>
            <a:picLocks noChangeAspect="1"/>
          </p:cNvPicPr>
          <p:nvPr/>
        </p:nvPicPr>
        <p:blipFill>
          <a:blip r:embed="rId3"/>
          <a:stretch>
            <a:fillRect/>
          </a:stretch>
        </p:blipFill>
        <p:spPr>
          <a:xfrm>
            <a:off x="39659" y="6266245"/>
            <a:ext cx="4084098" cy="538874"/>
          </a:xfrm>
          <a:prstGeom prst="rect">
            <a:avLst/>
          </a:prstGeom>
        </p:spPr>
      </p:pic>
      <p:cxnSp>
        <p:nvCxnSpPr>
          <p:cNvPr id="6" name="Straight Connector 5">
            <a:extLst>
              <a:ext uri="{FF2B5EF4-FFF2-40B4-BE49-F238E27FC236}">
                <a16:creationId xmlns:a16="http://schemas.microsoft.com/office/drawing/2014/main" id="{FA7E4DBE-1DA5-5948-B380-EDCC977D8146}"/>
              </a:ext>
            </a:extLst>
          </p:cNvPr>
          <p:cNvCxnSpPr>
            <a:cxnSpLocks/>
          </p:cNvCxnSpPr>
          <p:nvPr/>
        </p:nvCxnSpPr>
        <p:spPr>
          <a:xfrm>
            <a:off x="39659" y="6178423"/>
            <a:ext cx="121523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8B33F10-6E2C-7041-8BD6-3637B6B6D0E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91D5D4A-1E84-64E0-D4E5-41A73A9798A8}"/>
              </a:ext>
            </a:extLst>
          </p:cNvPr>
          <p:cNvSpPr>
            <a:spLocks noChangeArrowheads="1"/>
          </p:cNvSpPr>
          <p:nvPr/>
        </p:nvSpPr>
        <p:spPr bwMode="auto">
          <a:xfrm>
            <a:off x="29339" y="101441"/>
            <a:ext cx="1215571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800" dirty="0">
                <a:solidFill>
                  <a:schemeClr val="bg1"/>
                </a:solidFill>
                <a:latin typeface="Montserrat" panose="00000500000000000000" pitchFamily="2" charset="0"/>
                <a:ea typeface="宋体" panose="02010600030101010101" pitchFamily="2" charset="-122"/>
                <a:cs typeface="Tahoma" panose="020B0604030504040204" pitchFamily="34" charset="0"/>
              </a:rPr>
              <a:t>Overview of the genome</a:t>
            </a:r>
          </a:p>
          <a:p>
            <a:pPr algn="ctr" eaLnBrk="0" fontAlgn="base" hangingPunct="0">
              <a:spcBef>
                <a:spcPct val="0"/>
              </a:spcBef>
              <a:spcAft>
                <a:spcPct val="0"/>
              </a:spcAft>
              <a:buNone/>
            </a:pPr>
            <a:endParaRPr lang="en-US" altLang="zh-CN" sz="2800" dirty="0">
              <a:solidFill>
                <a:schemeClr val="bg1"/>
              </a:solidFill>
              <a:latin typeface="Montserrat" panose="00000500000000000000" pitchFamily="2" charset="0"/>
              <a:ea typeface="宋体" panose="02010600030101010101" pitchFamily="2" charset="-122"/>
              <a:cs typeface="Tahoma" panose="020B0604030504040204" pitchFamily="34" charset="0"/>
            </a:endParaRPr>
          </a:p>
        </p:txBody>
      </p:sp>
      <p:pic>
        <p:nvPicPr>
          <p:cNvPr id="3" name="Picture 2">
            <a:extLst>
              <a:ext uri="{FF2B5EF4-FFF2-40B4-BE49-F238E27FC236}">
                <a16:creationId xmlns:a16="http://schemas.microsoft.com/office/drawing/2014/main" id="{5A4EE50D-4F07-E889-C900-CC7546698CB7}"/>
              </a:ext>
            </a:extLst>
          </p:cNvPr>
          <p:cNvPicPr>
            <a:picLocks noChangeAspect="1"/>
          </p:cNvPicPr>
          <p:nvPr/>
        </p:nvPicPr>
        <p:blipFill>
          <a:blip r:embed="rId4"/>
          <a:stretch>
            <a:fillRect/>
          </a:stretch>
        </p:blipFill>
        <p:spPr>
          <a:xfrm>
            <a:off x="2585102" y="860820"/>
            <a:ext cx="8791575" cy="990600"/>
          </a:xfrm>
          <a:prstGeom prst="rect">
            <a:avLst/>
          </a:prstGeom>
        </p:spPr>
      </p:pic>
      <p:pic>
        <p:nvPicPr>
          <p:cNvPr id="8" name="Picture 4" descr="Related image">
            <a:extLst>
              <a:ext uri="{FF2B5EF4-FFF2-40B4-BE49-F238E27FC236}">
                <a16:creationId xmlns:a16="http://schemas.microsoft.com/office/drawing/2014/main" id="{D93F940C-0D5A-6379-E4B6-FCDC20503C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044" y="1910796"/>
            <a:ext cx="4736262" cy="382690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B78C2FB-BEAE-D799-5E4F-98DB8A59D9E7}"/>
              </a:ext>
            </a:extLst>
          </p:cNvPr>
          <p:cNvSpPr txBox="1"/>
          <p:nvPr/>
        </p:nvSpPr>
        <p:spPr>
          <a:xfrm>
            <a:off x="366661" y="1354795"/>
            <a:ext cx="1615827" cy="369332"/>
          </a:xfrm>
          <a:prstGeom prst="rect">
            <a:avLst/>
          </a:prstGeom>
          <a:noFill/>
        </p:spPr>
        <p:txBody>
          <a:bodyPr wrap="none" rtlCol="0">
            <a:spAutoFit/>
          </a:bodyPr>
          <a:lstStyle/>
          <a:p>
            <a:r>
              <a:rPr lang="en-US" dirty="0"/>
              <a:t>Maize genome</a:t>
            </a:r>
          </a:p>
        </p:txBody>
      </p:sp>
      <p:sp>
        <p:nvSpPr>
          <p:cNvPr id="14" name="TextBox 13">
            <a:extLst>
              <a:ext uri="{FF2B5EF4-FFF2-40B4-BE49-F238E27FC236}">
                <a16:creationId xmlns:a16="http://schemas.microsoft.com/office/drawing/2014/main" id="{816F4D0B-88B8-8968-0E46-FAA8AED15DD1}"/>
              </a:ext>
            </a:extLst>
          </p:cNvPr>
          <p:cNvSpPr txBox="1"/>
          <p:nvPr/>
        </p:nvSpPr>
        <p:spPr>
          <a:xfrm>
            <a:off x="1697711" y="5754398"/>
            <a:ext cx="1774781" cy="369332"/>
          </a:xfrm>
          <a:prstGeom prst="rect">
            <a:avLst/>
          </a:prstGeom>
          <a:noFill/>
        </p:spPr>
        <p:txBody>
          <a:bodyPr wrap="none" rtlCol="0">
            <a:spAutoFit/>
          </a:bodyPr>
          <a:lstStyle/>
          <a:p>
            <a:r>
              <a:rPr lang="en-US" dirty="0"/>
              <a:t>Human genome</a:t>
            </a:r>
          </a:p>
        </p:txBody>
      </p:sp>
      <p:sp>
        <p:nvSpPr>
          <p:cNvPr id="15" name="TextBox 14">
            <a:extLst>
              <a:ext uri="{FF2B5EF4-FFF2-40B4-BE49-F238E27FC236}">
                <a16:creationId xmlns:a16="http://schemas.microsoft.com/office/drawing/2014/main" id="{4BCFEDF5-C9FB-2702-4ADD-59DD150A1C5B}"/>
              </a:ext>
            </a:extLst>
          </p:cNvPr>
          <p:cNvSpPr txBox="1"/>
          <p:nvPr/>
        </p:nvSpPr>
        <p:spPr>
          <a:xfrm>
            <a:off x="5130573" y="2013436"/>
            <a:ext cx="5874595" cy="646331"/>
          </a:xfrm>
          <a:prstGeom prst="rect">
            <a:avLst/>
          </a:prstGeom>
          <a:noFill/>
        </p:spPr>
        <p:txBody>
          <a:bodyPr wrap="square" rtlCol="0">
            <a:spAutoFit/>
          </a:bodyPr>
          <a:lstStyle/>
          <a:p>
            <a:r>
              <a:rPr lang="en-US" dirty="0"/>
              <a:t>Human genome and maize genome are similar in size (3 Gb vs 2.3 Gb)</a:t>
            </a:r>
          </a:p>
        </p:txBody>
      </p:sp>
      <p:sp>
        <p:nvSpPr>
          <p:cNvPr id="16" name="TextBox 15">
            <a:extLst>
              <a:ext uri="{FF2B5EF4-FFF2-40B4-BE49-F238E27FC236}">
                <a16:creationId xmlns:a16="http://schemas.microsoft.com/office/drawing/2014/main" id="{B900C3D4-3CDE-E917-625A-92539BD823B7}"/>
              </a:ext>
            </a:extLst>
          </p:cNvPr>
          <p:cNvSpPr txBox="1"/>
          <p:nvPr/>
        </p:nvSpPr>
        <p:spPr>
          <a:xfrm>
            <a:off x="6601610" y="2362934"/>
            <a:ext cx="1757587" cy="369332"/>
          </a:xfrm>
          <a:prstGeom prst="rect">
            <a:avLst/>
          </a:prstGeom>
          <a:noFill/>
        </p:spPr>
        <p:txBody>
          <a:bodyPr wrap="square" rtlCol="0">
            <a:spAutoFit/>
          </a:bodyPr>
          <a:lstStyle/>
          <a:p>
            <a:r>
              <a:rPr lang="en-US" dirty="0"/>
              <a:t>Terminology:</a:t>
            </a:r>
          </a:p>
        </p:txBody>
      </p:sp>
      <p:sp>
        <p:nvSpPr>
          <p:cNvPr id="17" name="TextBox 16">
            <a:extLst>
              <a:ext uri="{FF2B5EF4-FFF2-40B4-BE49-F238E27FC236}">
                <a16:creationId xmlns:a16="http://schemas.microsoft.com/office/drawing/2014/main" id="{DEC14D8E-90D0-2328-5757-865E268EABC8}"/>
              </a:ext>
            </a:extLst>
          </p:cNvPr>
          <p:cNvSpPr txBox="1"/>
          <p:nvPr/>
        </p:nvSpPr>
        <p:spPr>
          <a:xfrm>
            <a:off x="5240035" y="2869412"/>
            <a:ext cx="3481708" cy="923330"/>
          </a:xfrm>
          <a:prstGeom prst="rect">
            <a:avLst/>
          </a:prstGeom>
          <a:noFill/>
        </p:spPr>
        <p:txBody>
          <a:bodyPr wrap="square" rtlCol="0">
            <a:spAutoFit/>
          </a:bodyPr>
          <a:lstStyle/>
          <a:p>
            <a:r>
              <a:rPr lang="en-US" dirty="0"/>
              <a:t>1kb = 1,000 base pairs of DNA</a:t>
            </a:r>
          </a:p>
          <a:p>
            <a:r>
              <a:rPr lang="en-US" dirty="0"/>
              <a:t>1Mb = 1,000,000 base pairs</a:t>
            </a:r>
          </a:p>
          <a:p>
            <a:r>
              <a:rPr lang="en-US" dirty="0"/>
              <a:t>1 Gb = 1,000,000,000 base pairs</a:t>
            </a:r>
          </a:p>
        </p:txBody>
      </p:sp>
      <p:sp>
        <p:nvSpPr>
          <p:cNvPr id="18" name="TextBox 17">
            <a:extLst>
              <a:ext uri="{FF2B5EF4-FFF2-40B4-BE49-F238E27FC236}">
                <a16:creationId xmlns:a16="http://schemas.microsoft.com/office/drawing/2014/main" id="{4D772BA9-3992-EFD5-6D10-5B38118ED8D3}"/>
              </a:ext>
            </a:extLst>
          </p:cNvPr>
          <p:cNvSpPr txBox="1"/>
          <p:nvPr/>
        </p:nvSpPr>
        <p:spPr>
          <a:xfrm>
            <a:off x="5381204" y="3942370"/>
            <a:ext cx="6214683" cy="2369880"/>
          </a:xfrm>
          <a:prstGeom prst="rect">
            <a:avLst/>
          </a:prstGeom>
          <a:noFill/>
        </p:spPr>
        <p:txBody>
          <a:bodyPr wrap="square" rtlCol="0">
            <a:spAutoFit/>
          </a:bodyPr>
          <a:lstStyle/>
          <a:p>
            <a:pPr>
              <a:spcAft>
                <a:spcPts val="1200"/>
              </a:spcAft>
            </a:pPr>
            <a:r>
              <a:rPr lang="en-US" dirty="0"/>
              <a:t>1-20% of plant genomes is coding (genic)</a:t>
            </a:r>
          </a:p>
          <a:p>
            <a:pPr>
              <a:spcAft>
                <a:spcPts val="1200"/>
              </a:spcAft>
            </a:pPr>
            <a:r>
              <a:rPr lang="en-US" dirty="0"/>
              <a:t>The rest (intergenic) is classified as ’other’</a:t>
            </a:r>
          </a:p>
          <a:p>
            <a:pPr>
              <a:spcAft>
                <a:spcPts val="1200"/>
              </a:spcAft>
            </a:pPr>
            <a:r>
              <a:rPr lang="en-US" dirty="0"/>
              <a:t>Some regions are functional (structural or regulatory), others have unknown or no function</a:t>
            </a:r>
          </a:p>
          <a:p>
            <a:pPr>
              <a:spcAft>
                <a:spcPts val="1200"/>
              </a:spcAft>
            </a:pPr>
            <a:r>
              <a:rPr lang="en-US" dirty="0"/>
              <a:t>Plant Genomes have between ~20,000-200,000 genes</a:t>
            </a:r>
          </a:p>
          <a:p>
            <a:endParaRPr lang="en-US" dirty="0"/>
          </a:p>
        </p:txBody>
      </p:sp>
    </p:spTree>
    <p:extLst>
      <p:ext uri="{BB962C8B-B14F-4D97-AF65-F5344CB8AC3E}">
        <p14:creationId xmlns:p14="http://schemas.microsoft.com/office/powerpoint/2010/main" val="3784238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0850DEFB-29C2-7E48-AC80-5ADC1B30E36F}"/>
              </a:ext>
            </a:extLst>
          </p:cNvPr>
          <p:cNvSpPr txBox="1">
            <a:spLocks/>
          </p:cNvSpPr>
          <p:nvPr/>
        </p:nvSpPr>
        <p:spPr>
          <a:xfrm>
            <a:off x="9982200" y="6398760"/>
            <a:ext cx="2209800" cy="27384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dirty="0" err="1">
                <a:solidFill>
                  <a:schemeClr val="bg1">
                    <a:lumMod val="50000"/>
                  </a:schemeClr>
                </a:solidFill>
                <a:latin typeface="+mn-lt"/>
              </a:rPr>
              <a:t>plantresilience.msu.edu</a:t>
            </a:r>
            <a:endParaRPr lang="en-US" sz="1400" dirty="0">
              <a:solidFill>
                <a:schemeClr val="bg1">
                  <a:lumMod val="50000"/>
                </a:schemeClr>
              </a:solidFill>
              <a:latin typeface="+mn-lt"/>
            </a:endParaRPr>
          </a:p>
        </p:txBody>
      </p:sp>
      <p:pic>
        <p:nvPicPr>
          <p:cNvPr id="5" name="Picture 4">
            <a:extLst>
              <a:ext uri="{FF2B5EF4-FFF2-40B4-BE49-F238E27FC236}">
                <a16:creationId xmlns:a16="http://schemas.microsoft.com/office/drawing/2014/main" id="{74C181AC-13B6-1B42-A622-467B981E8BD9}"/>
              </a:ext>
            </a:extLst>
          </p:cNvPr>
          <p:cNvPicPr>
            <a:picLocks noChangeAspect="1"/>
          </p:cNvPicPr>
          <p:nvPr/>
        </p:nvPicPr>
        <p:blipFill>
          <a:blip r:embed="rId3"/>
          <a:stretch>
            <a:fillRect/>
          </a:stretch>
        </p:blipFill>
        <p:spPr>
          <a:xfrm>
            <a:off x="39659" y="6266245"/>
            <a:ext cx="4084098" cy="538874"/>
          </a:xfrm>
          <a:prstGeom prst="rect">
            <a:avLst/>
          </a:prstGeom>
        </p:spPr>
      </p:pic>
      <p:cxnSp>
        <p:nvCxnSpPr>
          <p:cNvPr id="6" name="Straight Connector 5">
            <a:extLst>
              <a:ext uri="{FF2B5EF4-FFF2-40B4-BE49-F238E27FC236}">
                <a16:creationId xmlns:a16="http://schemas.microsoft.com/office/drawing/2014/main" id="{FA7E4DBE-1DA5-5948-B380-EDCC977D8146}"/>
              </a:ext>
            </a:extLst>
          </p:cNvPr>
          <p:cNvCxnSpPr>
            <a:cxnSpLocks/>
          </p:cNvCxnSpPr>
          <p:nvPr/>
        </p:nvCxnSpPr>
        <p:spPr>
          <a:xfrm>
            <a:off x="39659" y="6192937"/>
            <a:ext cx="121523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8B33F10-6E2C-7041-8BD6-3637B6B6D0E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91D5D4A-1E84-64E0-D4E5-41A73A9798A8}"/>
              </a:ext>
            </a:extLst>
          </p:cNvPr>
          <p:cNvSpPr>
            <a:spLocks noChangeArrowheads="1"/>
          </p:cNvSpPr>
          <p:nvPr/>
        </p:nvSpPr>
        <p:spPr bwMode="auto">
          <a:xfrm>
            <a:off x="39659" y="111064"/>
            <a:ext cx="1159668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r>
              <a:rPr lang="en-US" altLang="zh-CN" sz="3000" dirty="0">
                <a:solidFill>
                  <a:schemeClr val="bg1"/>
                </a:solidFill>
                <a:latin typeface="+mn-lt"/>
                <a:ea typeface="宋体" panose="02010600030101010101" pitchFamily="2" charset="-122"/>
                <a:cs typeface="Tahoma" panose="020B0604030504040204" pitchFamily="34" charset="0"/>
              </a:rPr>
              <a:t>Plant Genomes are wildly variable</a:t>
            </a:r>
          </a:p>
        </p:txBody>
      </p:sp>
      <p:pic>
        <p:nvPicPr>
          <p:cNvPr id="3" name="Picture 2" descr="Image result for plant genome size variation">
            <a:extLst>
              <a:ext uri="{FF2B5EF4-FFF2-40B4-BE49-F238E27FC236}">
                <a16:creationId xmlns:a16="http://schemas.microsoft.com/office/drawing/2014/main" id="{0239FCBC-3FC3-681B-2A2F-A58419645C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0455" y="801444"/>
            <a:ext cx="6534099" cy="5261054"/>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3865AF21-AD9C-A480-3AE0-2C1F34F168CA}"/>
              </a:ext>
            </a:extLst>
          </p:cNvPr>
          <p:cNvSpPr>
            <a:spLocks noGrp="1"/>
          </p:cNvSpPr>
          <p:nvPr>
            <p:ph type="title"/>
          </p:nvPr>
        </p:nvSpPr>
        <p:spPr>
          <a:xfrm>
            <a:off x="241247" y="1469550"/>
            <a:ext cx="4757961" cy="3470104"/>
          </a:xfrm>
        </p:spPr>
        <p:txBody>
          <a:bodyPr>
            <a:normAutofit/>
          </a:bodyPr>
          <a:lstStyle/>
          <a:p>
            <a:r>
              <a:rPr lang="en-US" sz="2800" dirty="0"/>
              <a:t>Plant genomes have ~2,400 fold variation in size. This is driven by repetitive element proliferation and polyploidy. Despite this variation, most genomes have </a:t>
            </a:r>
            <a:r>
              <a:rPr lang="en-US" sz="2800" i="1" dirty="0"/>
              <a:t>similar</a:t>
            </a:r>
            <a:r>
              <a:rPr lang="en-US" sz="2800" dirty="0"/>
              <a:t> gene content (~10 fold).</a:t>
            </a:r>
          </a:p>
        </p:txBody>
      </p:sp>
    </p:spTree>
    <p:extLst>
      <p:ext uri="{BB962C8B-B14F-4D97-AF65-F5344CB8AC3E}">
        <p14:creationId xmlns:p14="http://schemas.microsoft.com/office/powerpoint/2010/main" val="2405272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0850DEFB-29C2-7E48-AC80-5ADC1B30E36F}"/>
              </a:ext>
            </a:extLst>
          </p:cNvPr>
          <p:cNvSpPr txBox="1">
            <a:spLocks/>
          </p:cNvSpPr>
          <p:nvPr/>
        </p:nvSpPr>
        <p:spPr>
          <a:xfrm>
            <a:off x="9982200" y="6398760"/>
            <a:ext cx="2209800" cy="27384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dirty="0" err="1">
                <a:solidFill>
                  <a:schemeClr val="bg1">
                    <a:lumMod val="50000"/>
                  </a:schemeClr>
                </a:solidFill>
                <a:latin typeface="+mn-lt"/>
              </a:rPr>
              <a:t>plantresilience.msu.edu</a:t>
            </a:r>
            <a:endParaRPr lang="en-US" sz="1400" dirty="0">
              <a:solidFill>
                <a:schemeClr val="bg1">
                  <a:lumMod val="50000"/>
                </a:schemeClr>
              </a:solidFill>
              <a:latin typeface="+mn-lt"/>
            </a:endParaRPr>
          </a:p>
        </p:txBody>
      </p:sp>
      <p:pic>
        <p:nvPicPr>
          <p:cNvPr id="5" name="Picture 4">
            <a:extLst>
              <a:ext uri="{FF2B5EF4-FFF2-40B4-BE49-F238E27FC236}">
                <a16:creationId xmlns:a16="http://schemas.microsoft.com/office/drawing/2014/main" id="{74C181AC-13B6-1B42-A622-467B981E8BD9}"/>
              </a:ext>
            </a:extLst>
          </p:cNvPr>
          <p:cNvPicPr>
            <a:picLocks noChangeAspect="1"/>
          </p:cNvPicPr>
          <p:nvPr/>
        </p:nvPicPr>
        <p:blipFill>
          <a:blip r:embed="rId3"/>
          <a:stretch>
            <a:fillRect/>
          </a:stretch>
        </p:blipFill>
        <p:spPr>
          <a:xfrm>
            <a:off x="39659" y="6266245"/>
            <a:ext cx="4084098" cy="538874"/>
          </a:xfrm>
          <a:prstGeom prst="rect">
            <a:avLst/>
          </a:prstGeom>
        </p:spPr>
      </p:pic>
      <p:cxnSp>
        <p:nvCxnSpPr>
          <p:cNvPr id="6" name="Straight Connector 5">
            <a:extLst>
              <a:ext uri="{FF2B5EF4-FFF2-40B4-BE49-F238E27FC236}">
                <a16:creationId xmlns:a16="http://schemas.microsoft.com/office/drawing/2014/main" id="{FA7E4DBE-1DA5-5948-B380-EDCC977D8146}"/>
              </a:ext>
            </a:extLst>
          </p:cNvPr>
          <p:cNvCxnSpPr>
            <a:cxnSpLocks/>
          </p:cNvCxnSpPr>
          <p:nvPr/>
        </p:nvCxnSpPr>
        <p:spPr>
          <a:xfrm>
            <a:off x="39659" y="6192937"/>
            <a:ext cx="121523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8B33F10-6E2C-7041-8BD6-3637B6B6D0E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91D5D4A-1E84-64E0-D4E5-41A73A9798A8}"/>
              </a:ext>
            </a:extLst>
          </p:cNvPr>
          <p:cNvSpPr>
            <a:spLocks noChangeArrowheads="1"/>
          </p:cNvSpPr>
          <p:nvPr/>
        </p:nvSpPr>
        <p:spPr bwMode="auto">
          <a:xfrm>
            <a:off x="1368014" y="111064"/>
            <a:ext cx="918523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r>
              <a:rPr lang="en-US" altLang="zh-CN" sz="3000" dirty="0">
                <a:solidFill>
                  <a:schemeClr val="bg1"/>
                </a:solidFill>
                <a:latin typeface="+mn-lt"/>
                <a:ea typeface="宋体" panose="02010600030101010101" pitchFamily="2" charset="-122"/>
                <a:cs typeface="Tahoma" panose="020B0604030504040204" pitchFamily="34" charset="0"/>
              </a:rPr>
              <a:t>The earliest genomes were very expensive</a:t>
            </a:r>
          </a:p>
        </p:txBody>
      </p:sp>
      <p:sp>
        <p:nvSpPr>
          <p:cNvPr id="3" name="TextBox 2">
            <a:extLst>
              <a:ext uri="{FF2B5EF4-FFF2-40B4-BE49-F238E27FC236}">
                <a16:creationId xmlns:a16="http://schemas.microsoft.com/office/drawing/2014/main" id="{690159C7-D242-40C9-59B0-ECF06CA37F06}"/>
              </a:ext>
            </a:extLst>
          </p:cNvPr>
          <p:cNvSpPr txBox="1"/>
          <p:nvPr/>
        </p:nvSpPr>
        <p:spPr>
          <a:xfrm>
            <a:off x="8584035" y="5486929"/>
            <a:ext cx="2232983" cy="646331"/>
          </a:xfrm>
          <a:prstGeom prst="rect">
            <a:avLst/>
          </a:prstGeom>
          <a:noFill/>
        </p:spPr>
        <p:txBody>
          <a:bodyPr wrap="none" rtlCol="0">
            <a:spAutoFit/>
          </a:bodyPr>
          <a:lstStyle/>
          <a:p>
            <a:pPr algn="ctr"/>
            <a:r>
              <a:rPr lang="en-US" dirty="0">
                <a:latin typeface="Calibri" panose="020F0502020204030204" pitchFamily="34" charset="0"/>
              </a:rPr>
              <a:t>Rice genome ~450Mb</a:t>
            </a:r>
          </a:p>
          <a:p>
            <a:pPr algn="ctr"/>
            <a:r>
              <a:rPr lang="en-US" dirty="0">
                <a:latin typeface="Calibri" panose="020F0502020204030204" pitchFamily="34" charset="0"/>
              </a:rPr>
              <a:t>$100 Million</a:t>
            </a:r>
          </a:p>
        </p:txBody>
      </p:sp>
      <p:pic>
        <p:nvPicPr>
          <p:cNvPr id="8" name="Picture 2" descr="http://www.yourgenome.org/sites/default/files/styles/banner/public/banners/stories/scaling-up-for-the-human-genome-project/3700sequencers83-44.jpg?itok=D5sIopLP">
            <a:extLst>
              <a:ext uri="{FF2B5EF4-FFF2-40B4-BE49-F238E27FC236}">
                <a16:creationId xmlns:a16="http://schemas.microsoft.com/office/drawing/2014/main" id="{779CDECD-39E5-D8B6-9ED7-7F6764BA9D8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173" b="6572"/>
          <a:stretch/>
        </p:blipFill>
        <p:spPr bwMode="auto">
          <a:xfrm>
            <a:off x="1670259" y="871019"/>
            <a:ext cx="8624047" cy="408854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372A882-5C7A-BC1C-BA3A-E7567F492271}"/>
              </a:ext>
            </a:extLst>
          </p:cNvPr>
          <p:cNvSpPr/>
          <p:nvPr/>
        </p:nvSpPr>
        <p:spPr>
          <a:xfrm>
            <a:off x="10112940" y="2366708"/>
            <a:ext cx="2387446" cy="1200329"/>
          </a:xfrm>
          <a:prstGeom prst="rect">
            <a:avLst/>
          </a:prstGeom>
        </p:spPr>
        <p:txBody>
          <a:bodyPr wrap="square">
            <a:spAutoFit/>
          </a:bodyPr>
          <a:lstStyle/>
          <a:p>
            <a:pPr algn="ctr">
              <a:spcBef>
                <a:spcPct val="50000"/>
              </a:spcBef>
            </a:pPr>
            <a:r>
              <a:rPr lang="en-US" altLang="en-US" sz="2400" dirty="0">
                <a:latin typeface="Calibri" panose="020F0502020204030204" pitchFamily="34" charset="0"/>
              </a:rPr>
              <a:t>Automated Sanger Sequencing</a:t>
            </a:r>
          </a:p>
        </p:txBody>
      </p:sp>
      <p:sp>
        <p:nvSpPr>
          <p:cNvPr id="10" name="TextBox 9">
            <a:extLst>
              <a:ext uri="{FF2B5EF4-FFF2-40B4-BE49-F238E27FC236}">
                <a16:creationId xmlns:a16="http://schemas.microsoft.com/office/drawing/2014/main" id="{0EDC0487-3F45-BEC3-6FEA-38C0BF32209E}"/>
              </a:ext>
            </a:extLst>
          </p:cNvPr>
          <p:cNvSpPr txBox="1"/>
          <p:nvPr/>
        </p:nvSpPr>
        <p:spPr>
          <a:xfrm>
            <a:off x="1670259" y="5455715"/>
            <a:ext cx="2351605" cy="646331"/>
          </a:xfrm>
          <a:prstGeom prst="rect">
            <a:avLst/>
          </a:prstGeom>
          <a:noFill/>
        </p:spPr>
        <p:txBody>
          <a:bodyPr wrap="none" rtlCol="0">
            <a:spAutoFit/>
          </a:bodyPr>
          <a:lstStyle/>
          <a:p>
            <a:pPr algn="ctr"/>
            <a:r>
              <a:rPr lang="en-US" dirty="0">
                <a:latin typeface="Calibri" panose="020F0502020204030204" pitchFamily="34" charset="0"/>
              </a:rPr>
              <a:t>Human genome 3.3 Gb</a:t>
            </a:r>
          </a:p>
          <a:p>
            <a:pPr algn="ctr"/>
            <a:r>
              <a:rPr lang="en-US" dirty="0">
                <a:latin typeface="Calibri" panose="020F0502020204030204" pitchFamily="34" charset="0"/>
              </a:rPr>
              <a:t>$3.3 Billion, 13 years</a:t>
            </a:r>
          </a:p>
        </p:txBody>
      </p:sp>
      <p:sp>
        <p:nvSpPr>
          <p:cNvPr id="11" name="TextBox 10">
            <a:extLst>
              <a:ext uri="{FF2B5EF4-FFF2-40B4-BE49-F238E27FC236}">
                <a16:creationId xmlns:a16="http://schemas.microsoft.com/office/drawing/2014/main" id="{FD87B2B3-2A18-6572-BD8E-F73634CEC762}"/>
              </a:ext>
            </a:extLst>
          </p:cNvPr>
          <p:cNvSpPr txBox="1"/>
          <p:nvPr/>
        </p:nvSpPr>
        <p:spPr>
          <a:xfrm>
            <a:off x="4951642" y="5455715"/>
            <a:ext cx="2869888" cy="646331"/>
          </a:xfrm>
          <a:prstGeom prst="rect">
            <a:avLst/>
          </a:prstGeom>
          <a:noFill/>
        </p:spPr>
        <p:txBody>
          <a:bodyPr wrap="none" rtlCol="0">
            <a:spAutoFit/>
          </a:bodyPr>
          <a:lstStyle/>
          <a:p>
            <a:pPr algn="ctr"/>
            <a:r>
              <a:rPr lang="en-US" dirty="0">
                <a:latin typeface="Calibri" panose="020F0502020204030204" pitchFamily="34" charset="0"/>
              </a:rPr>
              <a:t>Arabidopsis genome 125 Mb</a:t>
            </a:r>
          </a:p>
          <a:p>
            <a:pPr algn="ctr"/>
            <a:r>
              <a:rPr lang="en-US" dirty="0">
                <a:latin typeface="Calibri" panose="020F0502020204030204" pitchFamily="34" charset="0"/>
              </a:rPr>
              <a:t>$100 Million</a:t>
            </a:r>
          </a:p>
        </p:txBody>
      </p:sp>
      <p:sp>
        <p:nvSpPr>
          <p:cNvPr id="12" name="TextBox 11">
            <a:extLst>
              <a:ext uri="{FF2B5EF4-FFF2-40B4-BE49-F238E27FC236}">
                <a16:creationId xmlns:a16="http://schemas.microsoft.com/office/drawing/2014/main" id="{B828FD97-7619-5498-A788-7030C376698F}"/>
              </a:ext>
            </a:extLst>
          </p:cNvPr>
          <p:cNvSpPr txBox="1"/>
          <p:nvPr/>
        </p:nvSpPr>
        <p:spPr>
          <a:xfrm>
            <a:off x="2374470" y="5124949"/>
            <a:ext cx="652743" cy="369332"/>
          </a:xfrm>
          <a:prstGeom prst="rect">
            <a:avLst/>
          </a:prstGeom>
          <a:noFill/>
        </p:spPr>
        <p:txBody>
          <a:bodyPr wrap="none" rtlCol="0">
            <a:spAutoFit/>
          </a:bodyPr>
          <a:lstStyle/>
          <a:p>
            <a:pPr algn="ctr"/>
            <a:r>
              <a:rPr lang="en-US" dirty="0">
                <a:latin typeface="Calibri" panose="020F0502020204030204" pitchFamily="34" charset="0"/>
              </a:rPr>
              <a:t>2001</a:t>
            </a:r>
          </a:p>
        </p:txBody>
      </p:sp>
      <p:sp>
        <p:nvSpPr>
          <p:cNvPr id="13" name="TextBox 12">
            <a:extLst>
              <a:ext uri="{FF2B5EF4-FFF2-40B4-BE49-F238E27FC236}">
                <a16:creationId xmlns:a16="http://schemas.microsoft.com/office/drawing/2014/main" id="{BCA154BA-9A7B-0F79-628C-25BE9F60214F}"/>
              </a:ext>
            </a:extLst>
          </p:cNvPr>
          <p:cNvSpPr txBox="1"/>
          <p:nvPr/>
        </p:nvSpPr>
        <p:spPr>
          <a:xfrm>
            <a:off x="5917651" y="5124949"/>
            <a:ext cx="652743" cy="369332"/>
          </a:xfrm>
          <a:prstGeom prst="rect">
            <a:avLst/>
          </a:prstGeom>
          <a:noFill/>
        </p:spPr>
        <p:txBody>
          <a:bodyPr wrap="none" rtlCol="0">
            <a:spAutoFit/>
          </a:bodyPr>
          <a:lstStyle/>
          <a:p>
            <a:pPr algn="ctr"/>
            <a:r>
              <a:rPr lang="en-US" dirty="0">
                <a:latin typeface="Calibri" panose="020F0502020204030204" pitchFamily="34" charset="0"/>
              </a:rPr>
              <a:t>2001</a:t>
            </a:r>
          </a:p>
        </p:txBody>
      </p:sp>
      <p:sp>
        <p:nvSpPr>
          <p:cNvPr id="14" name="TextBox 13">
            <a:extLst>
              <a:ext uri="{FF2B5EF4-FFF2-40B4-BE49-F238E27FC236}">
                <a16:creationId xmlns:a16="http://schemas.microsoft.com/office/drawing/2014/main" id="{072BA88E-0A7D-F025-3657-ACAF4AD8E05D}"/>
              </a:ext>
            </a:extLst>
          </p:cNvPr>
          <p:cNvSpPr txBox="1"/>
          <p:nvPr/>
        </p:nvSpPr>
        <p:spPr>
          <a:xfrm>
            <a:off x="9119231" y="5124948"/>
            <a:ext cx="1191352" cy="369332"/>
          </a:xfrm>
          <a:prstGeom prst="rect">
            <a:avLst/>
          </a:prstGeom>
          <a:noFill/>
        </p:spPr>
        <p:txBody>
          <a:bodyPr wrap="none" rtlCol="0">
            <a:spAutoFit/>
          </a:bodyPr>
          <a:lstStyle/>
          <a:p>
            <a:pPr algn="ctr"/>
            <a:r>
              <a:rPr lang="en-US" dirty="0">
                <a:latin typeface="Calibri" panose="020F0502020204030204" pitchFamily="34" charset="0"/>
              </a:rPr>
              <a:t>2002-2005</a:t>
            </a:r>
          </a:p>
        </p:txBody>
      </p:sp>
    </p:spTree>
    <p:extLst>
      <p:ext uri="{BB962C8B-B14F-4D97-AF65-F5344CB8AC3E}">
        <p14:creationId xmlns:p14="http://schemas.microsoft.com/office/powerpoint/2010/main" val="699162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P spid="12" grpId="0"/>
      <p:bldP spid="13"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0850DEFB-29C2-7E48-AC80-5ADC1B30E36F}"/>
              </a:ext>
            </a:extLst>
          </p:cNvPr>
          <p:cNvSpPr txBox="1">
            <a:spLocks/>
          </p:cNvSpPr>
          <p:nvPr/>
        </p:nvSpPr>
        <p:spPr>
          <a:xfrm>
            <a:off x="9982200" y="6398760"/>
            <a:ext cx="2209800" cy="27384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dirty="0" err="1">
                <a:solidFill>
                  <a:schemeClr val="bg1">
                    <a:lumMod val="50000"/>
                  </a:schemeClr>
                </a:solidFill>
                <a:latin typeface="+mn-lt"/>
              </a:rPr>
              <a:t>plantresilience.msu.edu</a:t>
            </a:r>
            <a:endParaRPr lang="en-US" sz="1400" dirty="0">
              <a:solidFill>
                <a:schemeClr val="bg1">
                  <a:lumMod val="50000"/>
                </a:schemeClr>
              </a:solidFill>
              <a:latin typeface="+mn-lt"/>
            </a:endParaRPr>
          </a:p>
        </p:txBody>
      </p:sp>
      <p:pic>
        <p:nvPicPr>
          <p:cNvPr id="5" name="Picture 4">
            <a:extLst>
              <a:ext uri="{FF2B5EF4-FFF2-40B4-BE49-F238E27FC236}">
                <a16:creationId xmlns:a16="http://schemas.microsoft.com/office/drawing/2014/main" id="{74C181AC-13B6-1B42-A622-467B981E8BD9}"/>
              </a:ext>
            </a:extLst>
          </p:cNvPr>
          <p:cNvPicPr>
            <a:picLocks noChangeAspect="1"/>
          </p:cNvPicPr>
          <p:nvPr/>
        </p:nvPicPr>
        <p:blipFill>
          <a:blip r:embed="rId3"/>
          <a:stretch>
            <a:fillRect/>
          </a:stretch>
        </p:blipFill>
        <p:spPr>
          <a:xfrm>
            <a:off x="39659" y="6266245"/>
            <a:ext cx="4084098" cy="538874"/>
          </a:xfrm>
          <a:prstGeom prst="rect">
            <a:avLst/>
          </a:prstGeom>
        </p:spPr>
      </p:pic>
      <p:cxnSp>
        <p:nvCxnSpPr>
          <p:cNvPr id="6" name="Straight Connector 5">
            <a:extLst>
              <a:ext uri="{FF2B5EF4-FFF2-40B4-BE49-F238E27FC236}">
                <a16:creationId xmlns:a16="http://schemas.microsoft.com/office/drawing/2014/main" id="{FA7E4DBE-1DA5-5948-B380-EDCC977D8146}"/>
              </a:ext>
            </a:extLst>
          </p:cNvPr>
          <p:cNvCxnSpPr>
            <a:cxnSpLocks/>
          </p:cNvCxnSpPr>
          <p:nvPr/>
        </p:nvCxnSpPr>
        <p:spPr>
          <a:xfrm>
            <a:off x="39659" y="6192937"/>
            <a:ext cx="121523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8B33F10-6E2C-7041-8BD6-3637B6B6D0E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91D5D4A-1E84-64E0-D4E5-41A73A9798A8}"/>
              </a:ext>
            </a:extLst>
          </p:cNvPr>
          <p:cNvSpPr>
            <a:spLocks noChangeArrowheads="1"/>
          </p:cNvSpPr>
          <p:nvPr/>
        </p:nvSpPr>
        <p:spPr bwMode="auto">
          <a:xfrm>
            <a:off x="39659" y="111064"/>
            <a:ext cx="1159668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r>
              <a:rPr lang="en-US" altLang="zh-CN" sz="3000" dirty="0">
                <a:solidFill>
                  <a:schemeClr val="bg1"/>
                </a:solidFill>
                <a:latin typeface="+mn-lt"/>
                <a:ea typeface="宋体" panose="02010600030101010101" pitchFamily="2" charset="-122"/>
                <a:cs typeface="Tahoma" panose="020B0604030504040204" pitchFamily="34" charset="0"/>
              </a:rPr>
              <a:t>Sequencing your favorite plant would now cost $1,000-10,000</a:t>
            </a:r>
          </a:p>
        </p:txBody>
      </p:sp>
      <p:pic>
        <p:nvPicPr>
          <p:cNvPr id="15" name="Picture 2" descr="Image result for oxford nanopore">
            <a:extLst>
              <a:ext uri="{FF2B5EF4-FFF2-40B4-BE49-F238E27FC236}">
                <a16:creationId xmlns:a16="http://schemas.microsoft.com/office/drawing/2014/main" id="{2E8F17D4-3746-8ED7-D9F0-3FBE8165D5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8761" y="1540269"/>
            <a:ext cx="3976275" cy="377746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Related image">
            <a:extLst>
              <a:ext uri="{FF2B5EF4-FFF2-40B4-BE49-F238E27FC236}">
                <a16:creationId xmlns:a16="http://schemas.microsoft.com/office/drawing/2014/main" id="{FBFE0096-D5EC-C998-62DB-0859C21678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528" y="964315"/>
            <a:ext cx="2982546" cy="198474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Image result for oxford nanopore">
            <a:extLst>
              <a:ext uri="{FF2B5EF4-FFF2-40B4-BE49-F238E27FC236}">
                <a16:creationId xmlns:a16="http://schemas.microsoft.com/office/drawing/2014/main" id="{FAEFE23F-EAF3-1E1E-6B2B-3920726EA2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429000"/>
            <a:ext cx="2847674" cy="270054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www.scienceinschool.org/sites/default/files/articleContentImages/43/dnasequencing/issue43_dnasequencing_Zika.jpg">
            <a:extLst>
              <a:ext uri="{FF2B5EF4-FFF2-40B4-BE49-F238E27FC236}">
                <a16:creationId xmlns:a16="http://schemas.microsoft.com/office/drawing/2014/main" id="{15884827-3F38-C1DD-8BD4-727D0090A79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0120"/>
          <a:stretch/>
        </p:blipFill>
        <p:spPr bwMode="auto">
          <a:xfrm>
            <a:off x="7171031" y="912508"/>
            <a:ext cx="4885441" cy="253228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Real-Time DNA Sequencing in the Antarctic Dry Valleys Using the Oxford  Nanopore Sequencer">
            <a:extLst>
              <a:ext uri="{FF2B5EF4-FFF2-40B4-BE49-F238E27FC236}">
                <a16:creationId xmlns:a16="http://schemas.microsoft.com/office/drawing/2014/main" id="{B7D302CA-822B-ED0E-06B1-71C160C5CC0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5178" b="17849"/>
          <a:stretch/>
        </p:blipFill>
        <p:spPr bwMode="auto">
          <a:xfrm>
            <a:off x="7171031" y="3586956"/>
            <a:ext cx="4905076" cy="2463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055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0850DEFB-29C2-7E48-AC80-5ADC1B30E36F}"/>
              </a:ext>
            </a:extLst>
          </p:cNvPr>
          <p:cNvSpPr txBox="1">
            <a:spLocks/>
          </p:cNvSpPr>
          <p:nvPr/>
        </p:nvSpPr>
        <p:spPr>
          <a:xfrm>
            <a:off x="9982200" y="6398760"/>
            <a:ext cx="2209800" cy="27384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dirty="0" err="1">
                <a:solidFill>
                  <a:schemeClr val="bg1">
                    <a:lumMod val="50000"/>
                  </a:schemeClr>
                </a:solidFill>
                <a:latin typeface="+mn-lt"/>
              </a:rPr>
              <a:t>plantresilience.msu.edu</a:t>
            </a:r>
            <a:endParaRPr lang="en-US" sz="1400" dirty="0">
              <a:solidFill>
                <a:schemeClr val="bg1">
                  <a:lumMod val="50000"/>
                </a:schemeClr>
              </a:solidFill>
              <a:latin typeface="+mn-lt"/>
            </a:endParaRPr>
          </a:p>
        </p:txBody>
      </p:sp>
      <p:pic>
        <p:nvPicPr>
          <p:cNvPr id="5" name="Picture 4">
            <a:extLst>
              <a:ext uri="{FF2B5EF4-FFF2-40B4-BE49-F238E27FC236}">
                <a16:creationId xmlns:a16="http://schemas.microsoft.com/office/drawing/2014/main" id="{74C181AC-13B6-1B42-A622-467B981E8BD9}"/>
              </a:ext>
            </a:extLst>
          </p:cNvPr>
          <p:cNvPicPr>
            <a:picLocks noChangeAspect="1"/>
          </p:cNvPicPr>
          <p:nvPr/>
        </p:nvPicPr>
        <p:blipFill>
          <a:blip r:embed="rId3"/>
          <a:stretch>
            <a:fillRect/>
          </a:stretch>
        </p:blipFill>
        <p:spPr>
          <a:xfrm>
            <a:off x="39659" y="6266245"/>
            <a:ext cx="4084098" cy="538874"/>
          </a:xfrm>
          <a:prstGeom prst="rect">
            <a:avLst/>
          </a:prstGeom>
        </p:spPr>
      </p:pic>
      <p:cxnSp>
        <p:nvCxnSpPr>
          <p:cNvPr id="6" name="Straight Connector 5">
            <a:extLst>
              <a:ext uri="{FF2B5EF4-FFF2-40B4-BE49-F238E27FC236}">
                <a16:creationId xmlns:a16="http://schemas.microsoft.com/office/drawing/2014/main" id="{FA7E4DBE-1DA5-5948-B380-EDCC977D8146}"/>
              </a:ext>
            </a:extLst>
          </p:cNvPr>
          <p:cNvCxnSpPr>
            <a:cxnSpLocks/>
          </p:cNvCxnSpPr>
          <p:nvPr/>
        </p:nvCxnSpPr>
        <p:spPr>
          <a:xfrm>
            <a:off x="39659" y="6192937"/>
            <a:ext cx="121523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8B33F10-6E2C-7041-8BD6-3637B6B6D0E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91D5D4A-1E84-64E0-D4E5-41A73A9798A8}"/>
              </a:ext>
            </a:extLst>
          </p:cNvPr>
          <p:cNvSpPr>
            <a:spLocks noChangeArrowheads="1"/>
          </p:cNvSpPr>
          <p:nvPr/>
        </p:nvSpPr>
        <p:spPr bwMode="auto">
          <a:xfrm>
            <a:off x="39659" y="111064"/>
            <a:ext cx="1159668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r>
              <a:rPr lang="en-US" altLang="zh-CN" sz="3000" dirty="0">
                <a:solidFill>
                  <a:schemeClr val="bg1"/>
                </a:solidFill>
                <a:latin typeface="+mn-lt"/>
                <a:ea typeface="宋体" panose="02010600030101010101" pitchFamily="2" charset="-122"/>
                <a:cs typeface="Tahoma" panose="020B0604030504040204" pitchFamily="34" charset="0"/>
              </a:rPr>
              <a:t>Over 2000 plant genomes have been sequenced to date </a:t>
            </a:r>
          </a:p>
        </p:txBody>
      </p:sp>
      <p:pic>
        <p:nvPicPr>
          <p:cNvPr id="7170" name="Picture 2" descr="figure 1">
            <a:extLst>
              <a:ext uri="{FF2B5EF4-FFF2-40B4-BE49-F238E27FC236}">
                <a16:creationId xmlns:a16="http://schemas.microsoft.com/office/drawing/2014/main" id="{4B92E037-67BB-FFAA-10CF-B67A933C5A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1166" y="959891"/>
            <a:ext cx="9791832" cy="5074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055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0850DEFB-29C2-7E48-AC80-5ADC1B30E36F}"/>
              </a:ext>
            </a:extLst>
          </p:cNvPr>
          <p:cNvSpPr txBox="1">
            <a:spLocks/>
          </p:cNvSpPr>
          <p:nvPr/>
        </p:nvSpPr>
        <p:spPr>
          <a:xfrm>
            <a:off x="9982200" y="6398760"/>
            <a:ext cx="2209800" cy="27384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dirty="0" err="1">
                <a:solidFill>
                  <a:schemeClr val="bg1">
                    <a:lumMod val="50000"/>
                  </a:schemeClr>
                </a:solidFill>
                <a:latin typeface="+mn-lt"/>
              </a:rPr>
              <a:t>plantresilience.msu.edu</a:t>
            </a:r>
            <a:endParaRPr lang="en-US" sz="1400" dirty="0">
              <a:solidFill>
                <a:schemeClr val="bg1">
                  <a:lumMod val="50000"/>
                </a:schemeClr>
              </a:solidFill>
              <a:latin typeface="+mn-lt"/>
            </a:endParaRPr>
          </a:p>
        </p:txBody>
      </p:sp>
      <p:pic>
        <p:nvPicPr>
          <p:cNvPr id="5" name="Picture 4">
            <a:extLst>
              <a:ext uri="{FF2B5EF4-FFF2-40B4-BE49-F238E27FC236}">
                <a16:creationId xmlns:a16="http://schemas.microsoft.com/office/drawing/2014/main" id="{74C181AC-13B6-1B42-A622-467B981E8BD9}"/>
              </a:ext>
            </a:extLst>
          </p:cNvPr>
          <p:cNvPicPr>
            <a:picLocks noChangeAspect="1"/>
          </p:cNvPicPr>
          <p:nvPr/>
        </p:nvPicPr>
        <p:blipFill>
          <a:blip r:embed="rId3"/>
          <a:stretch>
            <a:fillRect/>
          </a:stretch>
        </p:blipFill>
        <p:spPr>
          <a:xfrm>
            <a:off x="39659" y="6266245"/>
            <a:ext cx="4084098" cy="538874"/>
          </a:xfrm>
          <a:prstGeom prst="rect">
            <a:avLst/>
          </a:prstGeom>
        </p:spPr>
      </p:pic>
      <p:cxnSp>
        <p:nvCxnSpPr>
          <p:cNvPr id="6" name="Straight Connector 5">
            <a:extLst>
              <a:ext uri="{FF2B5EF4-FFF2-40B4-BE49-F238E27FC236}">
                <a16:creationId xmlns:a16="http://schemas.microsoft.com/office/drawing/2014/main" id="{FA7E4DBE-1DA5-5948-B380-EDCC977D8146}"/>
              </a:ext>
            </a:extLst>
          </p:cNvPr>
          <p:cNvCxnSpPr>
            <a:cxnSpLocks/>
          </p:cNvCxnSpPr>
          <p:nvPr/>
        </p:nvCxnSpPr>
        <p:spPr>
          <a:xfrm>
            <a:off x="39659" y="6192937"/>
            <a:ext cx="121523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8B33F10-6E2C-7041-8BD6-3637B6B6D0E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91D5D4A-1E84-64E0-D4E5-41A73A9798A8}"/>
              </a:ext>
            </a:extLst>
          </p:cNvPr>
          <p:cNvSpPr>
            <a:spLocks noChangeArrowheads="1"/>
          </p:cNvSpPr>
          <p:nvPr/>
        </p:nvSpPr>
        <p:spPr bwMode="auto">
          <a:xfrm>
            <a:off x="39659" y="111064"/>
            <a:ext cx="1159668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r>
              <a:rPr lang="en-US" altLang="zh-CN" sz="3000" dirty="0">
                <a:solidFill>
                  <a:schemeClr val="bg1"/>
                </a:solidFill>
                <a:latin typeface="+mn-lt"/>
                <a:ea typeface="宋体" panose="02010600030101010101" pitchFamily="2" charset="-122"/>
                <a:cs typeface="Tahoma" panose="020B0604030504040204" pitchFamily="34" charset="0"/>
              </a:rPr>
              <a:t>Over 2000 plant genomes have been sequenced to date </a:t>
            </a:r>
          </a:p>
        </p:txBody>
      </p:sp>
      <p:pic>
        <p:nvPicPr>
          <p:cNvPr id="3" name="Picture 2">
            <a:extLst>
              <a:ext uri="{FF2B5EF4-FFF2-40B4-BE49-F238E27FC236}">
                <a16:creationId xmlns:a16="http://schemas.microsoft.com/office/drawing/2014/main" id="{20AD282F-65FD-A797-B691-BEC7957C8624}"/>
              </a:ext>
            </a:extLst>
          </p:cNvPr>
          <p:cNvPicPr>
            <a:picLocks noChangeAspect="1"/>
          </p:cNvPicPr>
          <p:nvPr/>
        </p:nvPicPr>
        <p:blipFill>
          <a:blip r:embed="rId4"/>
          <a:stretch>
            <a:fillRect/>
          </a:stretch>
        </p:blipFill>
        <p:spPr>
          <a:xfrm>
            <a:off x="7460856" y="841814"/>
            <a:ext cx="4666490" cy="5310752"/>
          </a:xfrm>
          <a:prstGeom prst="rect">
            <a:avLst/>
          </a:prstGeom>
        </p:spPr>
      </p:pic>
      <p:sp>
        <p:nvSpPr>
          <p:cNvPr id="9" name="TextBox 8">
            <a:extLst>
              <a:ext uri="{FF2B5EF4-FFF2-40B4-BE49-F238E27FC236}">
                <a16:creationId xmlns:a16="http://schemas.microsoft.com/office/drawing/2014/main" id="{8194921B-9A11-714B-E5E6-C990E52CC0AB}"/>
              </a:ext>
            </a:extLst>
          </p:cNvPr>
          <p:cNvSpPr txBox="1"/>
          <p:nvPr/>
        </p:nvSpPr>
        <p:spPr>
          <a:xfrm>
            <a:off x="190403" y="1117629"/>
            <a:ext cx="6153992" cy="3785652"/>
          </a:xfrm>
          <a:prstGeom prst="rect">
            <a:avLst/>
          </a:prstGeom>
          <a:noFill/>
        </p:spPr>
        <p:txBody>
          <a:bodyPr wrap="square">
            <a:spAutoFit/>
          </a:bodyPr>
          <a:lstStyle/>
          <a:p>
            <a:r>
              <a:rPr lang="en-US" sz="2400" b="0" i="0" dirty="0">
                <a:solidFill>
                  <a:srgbClr val="222222"/>
                </a:solidFill>
                <a:effectLst/>
                <a:highlight>
                  <a:srgbClr val="FFFFFF"/>
                </a:highlight>
                <a:latin typeface="Harding"/>
              </a:rPr>
              <a:t> 2,373 genomes of 1,031 species are available (as of early 2024)</a:t>
            </a:r>
          </a:p>
          <a:p>
            <a:r>
              <a:rPr lang="en-US" sz="2400" dirty="0">
                <a:solidFill>
                  <a:srgbClr val="222222"/>
                </a:solidFill>
                <a:highlight>
                  <a:srgbClr val="FFFFFF"/>
                </a:highlight>
                <a:latin typeface="Harding"/>
              </a:rPr>
              <a:t>Genomes are available for species in &gt; 90 orders with the most common being </a:t>
            </a:r>
            <a:r>
              <a:rPr lang="en-US" sz="2400" b="0" i="0" dirty="0" err="1">
                <a:solidFill>
                  <a:srgbClr val="222222"/>
                </a:solidFill>
                <a:effectLst/>
                <a:highlight>
                  <a:srgbClr val="FFFFFF"/>
                </a:highlight>
                <a:latin typeface="Harding"/>
              </a:rPr>
              <a:t>Poales</a:t>
            </a:r>
            <a:r>
              <a:rPr lang="en-US" sz="2400" b="0" i="0" dirty="0">
                <a:solidFill>
                  <a:srgbClr val="222222"/>
                </a:solidFill>
                <a:effectLst/>
                <a:highlight>
                  <a:srgbClr val="FFFFFF"/>
                </a:highlight>
                <a:latin typeface="Harding"/>
              </a:rPr>
              <a:t> (346), Rosales (199), and </a:t>
            </a:r>
            <a:r>
              <a:rPr lang="en-US" sz="2400" b="0" i="0" dirty="0" err="1">
                <a:solidFill>
                  <a:srgbClr val="222222"/>
                </a:solidFill>
                <a:effectLst/>
                <a:highlight>
                  <a:srgbClr val="FFFFFF"/>
                </a:highlight>
                <a:latin typeface="Harding"/>
              </a:rPr>
              <a:t>Brassicales</a:t>
            </a:r>
            <a:r>
              <a:rPr lang="en-US" sz="2400" b="0" i="0" dirty="0">
                <a:solidFill>
                  <a:srgbClr val="222222"/>
                </a:solidFill>
                <a:effectLst/>
                <a:highlight>
                  <a:srgbClr val="FFFFFF"/>
                </a:highlight>
                <a:latin typeface="Harding"/>
              </a:rPr>
              <a:t> (198) </a:t>
            </a:r>
          </a:p>
          <a:p>
            <a:endParaRPr lang="en-US" sz="2400" dirty="0">
              <a:solidFill>
                <a:srgbClr val="222222"/>
              </a:solidFill>
              <a:highlight>
                <a:srgbClr val="FFFFFF"/>
              </a:highlight>
              <a:latin typeface="Harding"/>
            </a:endParaRPr>
          </a:p>
          <a:p>
            <a:r>
              <a:rPr lang="en-US" sz="2400" dirty="0">
                <a:solidFill>
                  <a:srgbClr val="222222"/>
                </a:solidFill>
                <a:highlight>
                  <a:srgbClr val="FFFFFF"/>
                </a:highlight>
                <a:latin typeface="Harding"/>
              </a:rPr>
              <a:t>No genomes from </a:t>
            </a:r>
            <a:r>
              <a:rPr lang="en-US" sz="2400" b="0" i="0" dirty="0" err="1">
                <a:solidFill>
                  <a:srgbClr val="222222"/>
                </a:solidFill>
                <a:effectLst/>
                <a:highlight>
                  <a:srgbClr val="FFFFFF"/>
                </a:highlight>
                <a:latin typeface="Harding"/>
              </a:rPr>
              <a:t>aracryphiales</a:t>
            </a:r>
            <a:r>
              <a:rPr lang="en-US" sz="2400" b="0" i="0" dirty="0">
                <a:solidFill>
                  <a:srgbClr val="222222"/>
                </a:solidFill>
                <a:effectLst/>
                <a:highlight>
                  <a:srgbClr val="FFFFFF"/>
                </a:highlight>
                <a:latin typeface="Harding"/>
              </a:rPr>
              <a:t> (Eudicots), </a:t>
            </a:r>
            <a:r>
              <a:rPr lang="en-US" sz="2400" b="0" i="0" dirty="0" err="1">
                <a:solidFill>
                  <a:srgbClr val="222222"/>
                </a:solidFill>
                <a:effectLst/>
                <a:highlight>
                  <a:srgbClr val="FFFFFF"/>
                </a:highlight>
                <a:latin typeface="Harding"/>
              </a:rPr>
              <a:t>Liliales</a:t>
            </a:r>
            <a:r>
              <a:rPr lang="en-US" sz="2400" b="0" i="0" dirty="0">
                <a:solidFill>
                  <a:srgbClr val="222222"/>
                </a:solidFill>
                <a:effectLst/>
                <a:highlight>
                  <a:srgbClr val="FFFFFF"/>
                </a:highlight>
                <a:latin typeface="Harding"/>
              </a:rPr>
              <a:t> (Monocots) and </a:t>
            </a:r>
            <a:r>
              <a:rPr lang="en-US" sz="2400" b="0" i="0" dirty="0" err="1">
                <a:solidFill>
                  <a:srgbClr val="222222"/>
                </a:solidFill>
                <a:effectLst/>
                <a:highlight>
                  <a:srgbClr val="FFFFFF"/>
                </a:highlight>
                <a:latin typeface="Harding"/>
              </a:rPr>
              <a:t>Austrobaileyales</a:t>
            </a:r>
            <a:r>
              <a:rPr lang="en-US" sz="2400" b="0" i="0" dirty="0">
                <a:solidFill>
                  <a:srgbClr val="222222"/>
                </a:solidFill>
                <a:effectLst/>
                <a:highlight>
                  <a:srgbClr val="FFFFFF"/>
                </a:highlight>
                <a:latin typeface="Harding"/>
              </a:rPr>
              <a:t> (</a:t>
            </a:r>
            <a:r>
              <a:rPr lang="en-US" sz="2400" b="0" i="0" dirty="0" err="1">
                <a:solidFill>
                  <a:srgbClr val="222222"/>
                </a:solidFill>
                <a:effectLst/>
                <a:highlight>
                  <a:srgbClr val="FFFFFF"/>
                </a:highlight>
                <a:latin typeface="Harding"/>
              </a:rPr>
              <a:t>Amborellales</a:t>
            </a:r>
            <a:r>
              <a:rPr lang="en-US" sz="2400" b="0" i="0" dirty="0">
                <a:solidFill>
                  <a:srgbClr val="222222"/>
                </a:solidFill>
                <a:effectLst/>
                <a:highlight>
                  <a:srgbClr val="FFFFFF"/>
                </a:highlight>
                <a:latin typeface="Harding"/>
              </a:rPr>
              <a:t>, </a:t>
            </a:r>
            <a:r>
              <a:rPr lang="en-US" sz="2400" b="0" i="0" dirty="0" err="1">
                <a:solidFill>
                  <a:srgbClr val="222222"/>
                </a:solidFill>
                <a:effectLst/>
                <a:highlight>
                  <a:srgbClr val="FFFFFF"/>
                </a:highlight>
                <a:latin typeface="Harding"/>
              </a:rPr>
              <a:t>Nymphaeales</a:t>
            </a:r>
            <a:r>
              <a:rPr lang="en-US" sz="2400" b="0" i="0" dirty="0">
                <a:solidFill>
                  <a:srgbClr val="222222"/>
                </a:solidFill>
                <a:effectLst/>
                <a:highlight>
                  <a:srgbClr val="FFFFFF"/>
                </a:highlight>
                <a:latin typeface="Harding"/>
              </a:rPr>
              <a:t>, </a:t>
            </a:r>
            <a:r>
              <a:rPr lang="en-US" sz="2400" b="0" i="0" dirty="0" err="1">
                <a:solidFill>
                  <a:srgbClr val="222222"/>
                </a:solidFill>
                <a:effectLst/>
                <a:highlight>
                  <a:srgbClr val="FFFFFF"/>
                </a:highlight>
                <a:latin typeface="Harding"/>
              </a:rPr>
              <a:t>Austrobaileyales</a:t>
            </a:r>
            <a:r>
              <a:rPr lang="en-US" sz="2400" b="0" i="0" dirty="0">
                <a:solidFill>
                  <a:srgbClr val="222222"/>
                </a:solidFill>
                <a:effectLst/>
                <a:highlight>
                  <a:srgbClr val="FFFFFF"/>
                </a:highlight>
                <a:latin typeface="Harding"/>
              </a:rPr>
              <a:t>; ANA clade)</a:t>
            </a:r>
            <a:endParaRPr lang="en-US" sz="2400" dirty="0"/>
          </a:p>
        </p:txBody>
      </p:sp>
    </p:spTree>
    <p:extLst>
      <p:ext uri="{BB962C8B-B14F-4D97-AF65-F5344CB8AC3E}">
        <p14:creationId xmlns:p14="http://schemas.microsoft.com/office/powerpoint/2010/main" val="419663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0850DEFB-29C2-7E48-AC80-5ADC1B30E36F}"/>
              </a:ext>
            </a:extLst>
          </p:cNvPr>
          <p:cNvSpPr txBox="1">
            <a:spLocks/>
          </p:cNvSpPr>
          <p:nvPr/>
        </p:nvSpPr>
        <p:spPr>
          <a:xfrm>
            <a:off x="9982200" y="6398760"/>
            <a:ext cx="2209800" cy="27384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dirty="0" err="1">
                <a:solidFill>
                  <a:schemeClr val="bg1">
                    <a:lumMod val="50000"/>
                  </a:schemeClr>
                </a:solidFill>
                <a:latin typeface="+mn-lt"/>
              </a:rPr>
              <a:t>plantresilience.msu.edu</a:t>
            </a:r>
            <a:endParaRPr lang="en-US" sz="1400" dirty="0">
              <a:solidFill>
                <a:schemeClr val="bg1">
                  <a:lumMod val="50000"/>
                </a:schemeClr>
              </a:solidFill>
              <a:latin typeface="+mn-lt"/>
            </a:endParaRPr>
          </a:p>
        </p:txBody>
      </p:sp>
      <p:pic>
        <p:nvPicPr>
          <p:cNvPr id="5" name="Picture 4">
            <a:extLst>
              <a:ext uri="{FF2B5EF4-FFF2-40B4-BE49-F238E27FC236}">
                <a16:creationId xmlns:a16="http://schemas.microsoft.com/office/drawing/2014/main" id="{74C181AC-13B6-1B42-A622-467B981E8BD9}"/>
              </a:ext>
            </a:extLst>
          </p:cNvPr>
          <p:cNvPicPr>
            <a:picLocks noChangeAspect="1"/>
          </p:cNvPicPr>
          <p:nvPr/>
        </p:nvPicPr>
        <p:blipFill>
          <a:blip r:embed="rId3"/>
          <a:stretch>
            <a:fillRect/>
          </a:stretch>
        </p:blipFill>
        <p:spPr>
          <a:xfrm>
            <a:off x="39659" y="6266245"/>
            <a:ext cx="4084098" cy="538874"/>
          </a:xfrm>
          <a:prstGeom prst="rect">
            <a:avLst/>
          </a:prstGeom>
        </p:spPr>
      </p:pic>
      <p:cxnSp>
        <p:nvCxnSpPr>
          <p:cNvPr id="6" name="Straight Connector 5">
            <a:extLst>
              <a:ext uri="{FF2B5EF4-FFF2-40B4-BE49-F238E27FC236}">
                <a16:creationId xmlns:a16="http://schemas.microsoft.com/office/drawing/2014/main" id="{FA7E4DBE-1DA5-5948-B380-EDCC977D8146}"/>
              </a:ext>
            </a:extLst>
          </p:cNvPr>
          <p:cNvCxnSpPr>
            <a:cxnSpLocks/>
          </p:cNvCxnSpPr>
          <p:nvPr/>
        </p:nvCxnSpPr>
        <p:spPr>
          <a:xfrm>
            <a:off x="39659" y="6192937"/>
            <a:ext cx="121523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8B33F10-6E2C-7041-8BD6-3637B6B6D0E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91D5D4A-1E84-64E0-D4E5-41A73A9798A8}"/>
              </a:ext>
            </a:extLst>
          </p:cNvPr>
          <p:cNvSpPr>
            <a:spLocks noChangeArrowheads="1"/>
          </p:cNvSpPr>
          <p:nvPr/>
        </p:nvSpPr>
        <p:spPr bwMode="auto">
          <a:xfrm>
            <a:off x="39659" y="111064"/>
            <a:ext cx="878066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r>
              <a:rPr lang="en-US" altLang="zh-CN" sz="3000" dirty="0">
                <a:solidFill>
                  <a:schemeClr val="bg1"/>
                </a:solidFill>
                <a:latin typeface="+mn-lt"/>
                <a:ea typeface="宋体" panose="02010600030101010101" pitchFamily="2" charset="-122"/>
                <a:cs typeface="Tahoma" panose="020B0604030504040204" pitchFamily="34" charset="0"/>
              </a:rPr>
              <a:t>Global inequalities in genome sequencing</a:t>
            </a:r>
          </a:p>
        </p:txBody>
      </p:sp>
      <p:pic>
        <p:nvPicPr>
          <p:cNvPr id="3" name="Picture 2" descr="Fig. 3">
            <a:extLst>
              <a:ext uri="{FF2B5EF4-FFF2-40B4-BE49-F238E27FC236}">
                <a16:creationId xmlns:a16="http://schemas.microsoft.com/office/drawing/2014/main" id="{1F762E4F-A505-E1A3-02DC-508582FA9F0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667"/>
          <a:stretch/>
        </p:blipFill>
        <p:spPr bwMode="auto">
          <a:xfrm>
            <a:off x="0" y="847803"/>
            <a:ext cx="12192000" cy="541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059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0850DEFB-29C2-7E48-AC80-5ADC1B30E36F}"/>
              </a:ext>
            </a:extLst>
          </p:cNvPr>
          <p:cNvSpPr txBox="1">
            <a:spLocks/>
          </p:cNvSpPr>
          <p:nvPr/>
        </p:nvSpPr>
        <p:spPr>
          <a:xfrm>
            <a:off x="9982200" y="6398760"/>
            <a:ext cx="2209800" cy="27384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dirty="0" err="1">
                <a:solidFill>
                  <a:schemeClr val="bg1">
                    <a:lumMod val="50000"/>
                  </a:schemeClr>
                </a:solidFill>
                <a:latin typeface="+mn-lt"/>
              </a:rPr>
              <a:t>plantresilience.msu.edu</a:t>
            </a:r>
            <a:endParaRPr lang="en-US" sz="1400" dirty="0">
              <a:solidFill>
                <a:schemeClr val="bg1">
                  <a:lumMod val="50000"/>
                </a:schemeClr>
              </a:solidFill>
              <a:latin typeface="+mn-lt"/>
            </a:endParaRPr>
          </a:p>
        </p:txBody>
      </p:sp>
      <p:pic>
        <p:nvPicPr>
          <p:cNvPr id="5" name="Picture 4">
            <a:extLst>
              <a:ext uri="{FF2B5EF4-FFF2-40B4-BE49-F238E27FC236}">
                <a16:creationId xmlns:a16="http://schemas.microsoft.com/office/drawing/2014/main" id="{74C181AC-13B6-1B42-A622-467B981E8BD9}"/>
              </a:ext>
            </a:extLst>
          </p:cNvPr>
          <p:cNvPicPr>
            <a:picLocks noChangeAspect="1"/>
          </p:cNvPicPr>
          <p:nvPr/>
        </p:nvPicPr>
        <p:blipFill>
          <a:blip r:embed="rId3"/>
          <a:stretch>
            <a:fillRect/>
          </a:stretch>
        </p:blipFill>
        <p:spPr>
          <a:xfrm>
            <a:off x="39659" y="6266245"/>
            <a:ext cx="4084098" cy="538874"/>
          </a:xfrm>
          <a:prstGeom prst="rect">
            <a:avLst/>
          </a:prstGeom>
        </p:spPr>
      </p:pic>
      <p:cxnSp>
        <p:nvCxnSpPr>
          <p:cNvPr id="6" name="Straight Connector 5">
            <a:extLst>
              <a:ext uri="{FF2B5EF4-FFF2-40B4-BE49-F238E27FC236}">
                <a16:creationId xmlns:a16="http://schemas.microsoft.com/office/drawing/2014/main" id="{FA7E4DBE-1DA5-5948-B380-EDCC977D8146}"/>
              </a:ext>
            </a:extLst>
          </p:cNvPr>
          <p:cNvCxnSpPr>
            <a:cxnSpLocks/>
          </p:cNvCxnSpPr>
          <p:nvPr/>
        </p:nvCxnSpPr>
        <p:spPr>
          <a:xfrm>
            <a:off x="39659" y="6192937"/>
            <a:ext cx="121523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8B33F10-6E2C-7041-8BD6-3637B6B6D0E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91D5D4A-1E84-64E0-D4E5-41A73A9798A8}"/>
              </a:ext>
            </a:extLst>
          </p:cNvPr>
          <p:cNvSpPr>
            <a:spLocks noChangeArrowheads="1"/>
          </p:cNvSpPr>
          <p:nvPr/>
        </p:nvSpPr>
        <p:spPr bwMode="auto">
          <a:xfrm>
            <a:off x="39659" y="111064"/>
            <a:ext cx="878066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r>
              <a:rPr lang="en-US" altLang="zh-CN" sz="3000" dirty="0">
                <a:solidFill>
                  <a:schemeClr val="bg1"/>
                </a:solidFill>
                <a:latin typeface="+mn-lt"/>
                <a:ea typeface="宋体" panose="02010600030101010101" pitchFamily="2" charset="-122"/>
                <a:cs typeface="Tahoma" panose="020B0604030504040204" pitchFamily="34" charset="0"/>
              </a:rPr>
              <a:t>Global inequalities in genome sequencing</a:t>
            </a:r>
          </a:p>
        </p:txBody>
      </p:sp>
      <p:pic>
        <p:nvPicPr>
          <p:cNvPr id="10242" name="Picture 2" descr="figure 4">
            <a:extLst>
              <a:ext uri="{FF2B5EF4-FFF2-40B4-BE49-F238E27FC236}">
                <a16:creationId xmlns:a16="http://schemas.microsoft.com/office/drawing/2014/main" id="{E79072B9-71BD-3428-AF70-2EFD513D63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6392"/>
          <a:stretch/>
        </p:blipFill>
        <p:spPr bwMode="auto">
          <a:xfrm>
            <a:off x="3269182" y="833076"/>
            <a:ext cx="8922818" cy="531106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43CB7B2-C369-5186-15CB-6C132C569C8A}"/>
              </a:ext>
            </a:extLst>
          </p:cNvPr>
          <p:cNvSpPr txBox="1"/>
          <p:nvPr/>
        </p:nvSpPr>
        <p:spPr>
          <a:xfrm>
            <a:off x="0" y="1536174"/>
            <a:ext cx="3172078" cy="3785652"/>
          </a:xfrm>
          <a:prstGeom prst="rect">
            <a:avLst/>
          </a:prstGeom>
          <a:noFill/>
        </p:spPr>
        <p:txBody>
          <a:bodyPr wrap="square" rtlCol="0">
            <a:spAutoFit/>
          </a:bodyPr>
          <a:lstStyle/>
          <a:p>
            <a:pPr algn="ctr"/>
            <a:r>
              <a:rPr lang="en-US" sz="2400" dirty="0"/>
              <a:t>Much of the global diversity of plants is found in the Global South, including most domesticated crops, but most genome sequencing efforts have been led by countries in the Global North and China</a:t>
            </a:r>
          </a:p>
        </p:txBody>
      </p:sp>
    </p:spTree>
    <p:extLst>
      <p:ext uri="{BB962C8B-B14F-4D97-AF65-F5344CB8AC3E}">
        <p14:creationId xmlns:p14="http://schemas.microsoft.com/office/powerpoint/2010/main" val="11842143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0850DEFB-29C2-7E48-AC80-5ADC1B30E36F}"/>
              </a:ext>
            </a:extLst>
          </p:cNvPr>
          <p:cNvSpPr txBox="1">
            <a:spLocks/>
          </p:cNvSpPr>
          <p:nvPr/>
        </p:nvSpPr>
        <p:spPr>
          <a:xfrm>
            <a:off x="9982200" y="6398760"/>
            <a:ext cx="2209800" cy="27384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dirty="0" err="1">
                <a:solidFill>
                  <a:schemeClr val="bg1">
                    <a:lumMod val="50000"/>
                  </a:schemeClr>
                </a:solidFill>
                <a:latin typeface="+mn-lt"/>
              </a:rPr>
              <a:t>plantresilience.msu.edu</a:t>
            </a:r>
            <a:endParaRPr lang="en-US" sz="1400" dirty="0">
              <a:solidFill>
                <a:schemeClr val="bg1">
                  <a:lumMod val="50000"/>
                </a:schemeClr>
              </a:solidFill>
              <a:latin typeface="+mn-lt"/>
            </a:endParaRPr>
          </a:p>
        </p:txBody>
      </p:sp>
      <p:pic>
        <p:nvPicPr>
          <p:cNvPr id="5" name="Picture 4">
            <a:extLst>
              <a:ext uri="{FF2B5EF4-FFF2-40B4-BE49-F238E27FC236}">
                <a16:creationId xmlns:a16="http://schemas.microsoft.com/office/drawing/2014/main" id="{74C181AC-13B6-1B42-A622-467B981E8BD9}"/>
              </a:ext>
            </a:extLst>
          </p:cNvPr>
          <p:cNvPicPr>
            <a:picLocks noChangeAspect="1"/>
          </p:cNvPicPr>
          <p:nvPr/>
        </p:nvPicPr>
        <p:blipFill>
          <a:blip r:embed="rId3"/>
          <a:stretch>
            <a:fillRect/>
          </a:stretch>
        </p:blipFill>
        <p:spPr>
          <a:xfrm>
            <a:off x="39659" y="6266245"/>
            <a:ext cx="4084098" cy="538874"/>
          </a:xfrm>
          <a:prstGeom prst="rect">
            <a:avLst/>
          </a:prstGeom>
        </p:spPr>
      </p:pic>
      <p:cxnSp>
        <p:nvCxnSpPr>
          <p:cNvPr id="6" name="Straight Connector 5">
            <a:extLst>
              <a:ext uri="{FF2B5EF4-FFF2-40B4-BE49-F238E27FC236}">
                <a16:creationId xmlns:a16="http://schemas.microsoft.com/office/drawing/2014/main" id="{FA7E4DBE-1DA5-5948-B380-EDCC977D8146}"/>
              </a:ext>
            </a:extLst>
          </p:cNvPr>
          <p:cNvCxnSpPr>
            <a:cxnSpLocks/>
          </p:cNvCxnSpPr>
          <p:nvPr/>
        </p:nvCxnSpPr>
        <p:spPr>
          <a:xfrm>
            <a:off x="39659" y="6192937"/>
            <a:ext cx="121523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8B33F10-6E2C-7041-8BD6-3637B6B6D0E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91D5D4A-1E84-64E0-D4E5-41A73A9798A8}"/>
              </a:ext>
            </a:extLst>
          </p:cNvPr>
          <p:cNvSpPr>
            <a:spLocks noChangeArrowheads="1"/>
          </p:cNvSpPr>
          <p:nvPr/>
        </p:nvSpPr>
        <p:spPr bwMode="auto">
          <a:xfrm>
            <a:off x="39659" y="111064"/>
            <a:ext cx="878066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r>
              <a:rPr lang="en-US" altLang="zh-CN" sz="3000" dirty="0">
                <a:solidFill>
                  <a:schemeClr val="bg1"/>
                </a:solidFill>
                <a:latin typeface="+mn-lt"/>
                <a:ea typeface="宋体" panose="02010600030101010101" pitchFamily="2" charset="-122"/>
                <a:cs typeface="Tahoma" panose="020B0604030504040204" pitchFamily="34" charset="0"/>
              </a:rPr>
              <a:t>Public sequencing data is growing exponentially</a:t>
            </a:r>
          </a:p>
        </p:txBody>
      </p:sp>
      <p:sp>
        <p:nvSpPr>
          <p:cNvPr id="8" name="TextBox 7">
            <a:extLst>
              <a:ext uri="{FF2B5EF4-FFF2-40B4-BE49-F238E27FC236}">
                <a16:creationId xmlns:a16="http://schemas.microsoft.com/office/drawing/2014/main" id="{B43CB7B2-C369-5186-15CB-6C132C569C8A}"/>
              </a:ext>
            </a:extLst>
          </p:cNvPr>
          <p:cNvSpPr txBox="1"/>
          <p:nvPr/>
        </p:nvSpPr>
        <p:spPr>
          <a:xfrm>
            <a:off x="39659" y="1409120"/>
            <a:ext cx="4191674" cy="3785652"/>
          </a:xfrm>
          <a:prstGeom prst="rect">
            <a:avLst/>
          </a:prstGeom>
          <a:noFill/>
        </p:spPr>
        <p:txBody>
          <a:bodyPr wrap="square" rtlCol="0">
            <a:spAutoFit/>
          </a:bodyPr>
          <a:lstStyle/>
          <a:p>
            <a:pPr algn="ctr"/>
            <a:r>
              <a:rPr lang="en-US" sz="2400" dirty="0"/>
              <a:t>The NCBI sequence read archive (SRA) is the largest database of public genomics data</a:t>
            </a:r>
          </a:p>
          <a:p>
            <a:pPr algn="ctr"/>
            <a:endParaRPr lang="en-US" sz="2400" dirty="0"/>
          </a:p>
          <a:p>
            <a:pPr algn="ctr"/>
            <a:r>
              <a:rPr lang="en-US" sz="2400" dirty="0"/>
              <a:t>As of 2021, the SRA contains &gt; 26 </a:t>
            </a:r>
            <a:r>
              <a:rPr lang="en-US" sz="2400" dirty="0" err="1"/>
              <a:t>peta</a:t>
            </a:r>
            <a:r>
              <a:rPr lang="en-US" sz="2400" dirty="0"/>
              <a:t> base pairs of over 15 million datasets (runs)</a:t>
            </a:r>
          </a:p>
          <a:p>
            <a:pPr algn="ctr"/>
            <a:r>
              <a:rPr lang="en-US" sz="2400" dirty="0"/>
              <a:t>26,000,000,000,000,000 bp</a:t>
            </a:r>
          </a:p>
          <a:p>
            <a:pPr algn="ctr"/>
            <a:r>
              <a:rPr lang="en-US" sz="2400" dirty="0"/>
              <a:t>or 13 million maize genomes</a:t>
            </a:r>
          </a:p>
        </p:txBody>
      </p:sp>
      <p:pic>
        <p:nvPicPr>
          <p:cNvPr id="14338" name="Picture 2">
            <a:extLst>
              <a:ext uri="{FF2B5EF4-FFF2-40B4-BE49-F238E27FC236}">
                <a16:creationId xmlns:a16="http://schemas.microsoft.com/office/drawing/2014/main" id="{5F5846D4-613B-A4AF-DCD0-3863C27D451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245"/>
          <a:stretch/>
        </p:blipFill>
        <p:spPr bwMode="auto">
          <a:xfrm>
            <a:off x="4340592" y="1043922"/>
            <a:ext cx="7851408" cy="4906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1560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7D49D8-E59A-3F29-EAB2-C4D0B730AD4F}"/>
              </a:ext>
            </a:extLst>
          </p:cNvPr>
          <p:cNvSpPr>
            <a:spLocks noGrp="1"/>
          </p:cNvSpPr>
          <p:nvPr>
            <p:ph idx="1"/>
          </p:nvPr>
        </p:nvSpPr>
        <p:spPr>
          <a:xfrm>
            <a:off x="838200" y="2040316"/>
            <a:ext cx="10515600" cy="3233299"/>
          </a:xfrm>
        </p:spPr>
        <p:txBody>
          <a:bodyPr>
            <a:normAutofit/>
          </a:bodyPr>
          <a:lstStyle/>
          <a:p>
            <a:pPr marL="0" marR="0" indent="0">
              <a:spcBef>
                <a:spcPts val="1010"/>
              </a:spcBef>
              <a:spcAft>
                <a:spcPts val="0"/>
              </a:spcAft>
              <a:buNone/>
            </a:pPr>
            <a:r>
              <a:rPr lang="en-US" sz="1800" b="1" dirty="0">
                <a:effectLst/>
                <a:latin typeface="Calibri" panose="020F0502020204030204" pitchFamily="34" charset="0"/>
                <a:ea typeface="Calibri" panose="020F0502020204030204" pitchFamily="34" charset="0"/>
              </a:rPr>
              <a:t>Instructors</a:t>
            </a:r>
            <a:endParaRPr lang="en-US" sz="1800" dirty="0">
              <a:effectLst/>
              <a:latin typeface="Calibri" panose="020F0502020204030204" pitchFamily="34" charset="0"/>
              <a:ea typeface="Calibri" panose="020F0502020204030204" pitchFamily="34" charset="0"/>
            </a:endParaRPr>
          </a:p>
          <a:p>
            <a:pPr marL="0" marR="0" indent="0">
              <a:spcBef>
                <a:spcPts val="980"/>
              </a:spcBef>
              <a:spcAft>
                <a:spcPts val="0"/>
              </a:spcAft>
              <a:buNone/>
            </a:pPr>
            <a:r>
              <a:rPr lang="en-US" sz="1800" dirty="0">
                <a:solidFill>
                  <a:srgbClr val="000000"/>
                </a:solidFill>
                <a:effectLst/>
                <a:latin typeface="Calibri" panose="020F0502020204030204" pitchFamily="34" charset="0"/>
                <a:ea typeface="Calibri" panose="020F0502020204030204" pitchFamily="34" charset="0"/>
              </a:rPr>
              <a:t>	Dr. Bob VanBuren (he/him), Plant Biology 262, </a:t>
            </a:r>
            <a:r>
              <a:rPr lang="en-US" sz="1800" u="sng" dirty="0">
                <a:solidFill>
                  <a:srgbClr val="0000FF"/>
                </a:solidFill>
                <a:effectLst/>
                <a:latin typeface="Calibri" panose="020F0502020204030204" pitchFamily="34" charset="0"/>
                <a:ea typeface="Calibri" panose="020F0502020204030204" pitchFamily="34" charset="0"/>
                <a:hlinkClick r:id="rId2"/>
              </a:rPr>
              <a:t>vanbu31@msu.edu</a:t>
            </a:r>
            <a:r>
              <a:rPr lang="en-US" sz="1800" dirty="0">
                <a:solidFill>
                  <a:srgbClr val="000000"/>
                </a:solidFill>
                <a:effectLst/>
                <a:latin typeface="Calibri" panose="020F0502020204030204" pitchFamily="34" charset="0"/>
                <a:ea typeface="Calibri" panose="020F0502020204030204" pitchFamily="34" charset="0"/>
              </a:rPr>
              <a:t> (75% course instruction) </a:t>
            </a:r>
            <a:endParaRPr lang="en-US" sz="1800" dirty="0">
              <a:effectLst/>
              <a:latin typeface="Calibri" panose="020F0502020204030204" pitchFamily="34" charset="0"/>
              <a:ea typeface="Calibri" panose="020F0502020204030204" pitchFamily="34" charset="0"/>
            </a:endParaRPr>
          </a:p>
          <a:p>
            <a:pPr marL="0" marR="0" indent="0">
              <a:spcBef>
                <a:spcPts val="980"/>
              </a:spcBef>
              <a:spcAft>
                <a:spcPts val="0"/>
              </a:spcAft>
              <a:buNone/>
            </a:pPr>
            <a:r>
              <a:rPr lang="en-US" sz="1800" dirty="0">
                <a:solidFill>
                  <a:srgbClr val="000000"/>
                </a:solidFill>
                <a:effectLst/>
                <a:latin typeface="Calibri" panose="020F0502020204030204" pitchFamily="34" charset="0"/>
                <a:ea typeface="Calibri" panose="020F0502020204030204" pitchFamily="34" charset="0"/>
              </a:rPr>
              <a:t>	Dr. Emily Josephs (she/her), Plant Biology 264, </a:t>
            </a:r>
            <a:r>
              <a:rPr lang="en-US" sz="1800" u="sng" dirty="0">
                <a:solidFill>
                  <a:srgbClr val="0000FF"/>
                </a:solidFill>
                <a:effectLst/>
                <a:latin typeface="Calibri" panose="020F0502020204030204" pitchFamily="34" charset="0"/>
                <a:ea typeface="Calibri" panose="020F0502020204030204" pitchFamily="34" charset="0"/>
                <a:hlinkClick r:id="rId3"/>
              </a:rPr>
              <a:t>josep993@msu.edu</a:t>
            </a:r>
            <a:r>
              <a:rPr lang="en-US" sz="1800" dirty="0">
                <a:solidFill>
                  <a:srgbClr val="000000"/>
                </a:solidFill>
                <a:effectLst/>
                <a:latin typeface="Calibri" panose="020F0502020204030204" pitchFamily="34" charset="0"/>
                <a:ea typeface="Calibri" panose="020F0502020204030204" pitchFamily="34" charset="0"/>
              </a:rPr>
              <a:t> (25% course instruction)</a:t>
            </a:r>
            <a:endParaRPr lang="en-US" sz="1800" b="1" kern="0" dirty="0">
              <a:effectLst/>
              <a:latin typeface="Calibri" panose="020F0502020204030204" pitchFamily="34" charset="0"/>
            </a:endParaRPr>
          </a:p>
          <a:p>
            <a:pPr marL="0" marR="0" indent="0">
              <a:spcBef>
                <a:spcPts val="300"/>
              </a:spcBef>
              <a:spcAft>
                <a:spcPts val="0"/>
              </a:spcAft>
              <a:buNone/>
            </a:pPr>
            <a:endParaRPr lang="en-US" sz="1800" b="1" kern="0" dirty="0">
              <a:latin typeface="Calibri" panose="020F0502020204030204" pitchFamily="34" charset="0"/>
            </a:endParaRPr>
          </a:p>
          <a:p>
            <a:pPr marL="0" marR="0" indent="0">
              <a:spcBef>
                <a:spcPts val="300"/>
              </a:spcBef>
              <a:spcAft>
                <a:spcPts val="0"/>
              </a:spcAft>
              <a:buNone/>
            </a:pPr>
            <a:r>
              <a:rPr lang="en-US" sz="1800" b="1" kern="0" dirty="0">
                <a:latin typeface="Calibri" panose="020F0502020204030204" pitchFamily="34" charset="0"/>
              </a:rPr>
              <a:t>T</a:t>
            </a:r>
            <a:r>
              <a:rPr lang="en-US" sz="1800" b="1" kern="0" dirty="0">
                <a:effectLst/>
                <a:latin typeface="Calibri" panose="020F0502020204030204" pitchFamily="34" charset="0"/>
              </a:rPr>
              <a:t>ime and Place</a:t>
            </a:r>
          </a:p>
          <a:p>
            <a:pPr marL="0" marR="0" indent="0">
              <a:spcBef>
                <a:spcPts val="300"/>
              </a:spcBef>
              <a:spcAft>
                <a:spcPts val="0"/>
              </a:spcAft>
              <a:buNone/>
            </a:pPr>
            <a:r>
              <a:rPr lang="en-US" sz="1800" b="0" kern="0" dirty="0">
                <a:effectLst/>
                <a:latin typeface="Calibri" panose="020F0502020204030204" pitchFamily="34" charset="0"/>
              </a:rPr>
              <a:t>Monday and Wednesday 10:20-11:40 (but we will be available until 12:10), Plant Biology 151 and Zoom (upon request)</a:t>
            </a:r>
          </a:p>
          <a:p>
            <a:pPr marL="0" marR="0" indent="0">
              <a:spcBef>
                <a:spcPts val="300"/>
              </a:spcBef>
              <a:spcAft>
                <a:spcPts val="0"/>
              </a:spcAft>
              <a:buNone/>
            </a:pPr>
            <a:endParaRPr lang="en-US" sz="1800" b="1" kern="0" dirty="0">
              <a:effectLst/>
              <a:latin typeface="Calibri" panose="020F0502020204030204" pitchFamily="34" charset="0"/>
            </a:endParaRPr>
          </a:p>
          <a:p>
            <a:pPr marL="0" marR="0" indent="0">
              <a:spcBef>
                <a:spcPts val="300"/>
              </a:spcBef>
              <a:spcAft>
                <a:spcPts val="0"/>
              </a:spcAft>
              <a:buNone/>
            </a:pPr>
            <a:r>
              <a:rPr lang="en-US" sz="1800" b="1" kern="0" dirty="0">
                <a:latin typeface="Calibri" panose="020F0502020204030204" pitchFamily="34" charset="0"/>
              </a:rPr>
              <a:t>Office hours </a:t>
            </a:r>
          </a:p>
          <a:p>
            <a:pPr marL="0" marR="0" indent="0">
              <a:spcBef>
                <a:spcPts val="300"/>
              </a:spcBef>
              <a:spcAft>
                <a:spcPts val="0"/>
              </a:spcAft>
              <a:buNone/>
            </a:pPr>
            <a:r>
              <a:rPr lang="en-US" sz="1800" kern="0" dirty="0">
                <a:effectLst/>
                <a:latin typeface="Calibri" panose="020F0502020204030204" pitchFamily="34" charset="0"/>
              </a:rPr>
              <a:t>Upon request (send us an email!)</a:t>
            </a:r>
          </a:p>
        </p:txBody>
      </p:sp>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Montserrat" panose="00000500000000000000" pitchFamily="2" charset="0"/>
                <a:ea typeface="宋体" panose="02010600030101010101" pitchFamily="2" charset="-122"/>
                <a:cs typeface="Tahoma" panose="020B0604030504040204" pitchFamily="34" charset="0"/>
              </a:rPr>
              <a:t>Course details</a:t>
            </a:r>
          </a:p>
        </p:txBody>
      </p:sp>
    </p:spTree>
    <p:extLst>
      <p:ext uri="{BB962C8B-B14F-4D97-AF65-F5344CB8AC3E}">
        <p14:creationId xmlns:p14="http://schemas.microsoft.com/office/powerpoint/2010/main" val="9308020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0850DEFB-29C2-7E48-AC80-5ADC1B30E36F}"/>
              </a:ext>
            </a:extLst>
          </p:cNvPr>
          <p:cNvSpPr txBox="1">
            <a:spLocks/>
          </p:cNvSpPr>
          <p:nvPr/>
        </p:nvSpPr>
        <p:spPr>
          <a:xfrm>
            <a:off x="9982200" y="6398760"/>
            <a:ext cx="2209800" cy="27384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dirty="0" err="1">
                <a:solidFill>
                  <a:schemeClr val="bg1">
                    <a:lumMod val="50000"/>
                  </a:schemeClr>
                </a:solidFill>
                <a:latin typeface="+mn-lt"/>
              </a:rPr>
              <a:t>plantresilience.msu.edu</a:t>
            </a:r>
            <a:endParaRPr lang="en-US" sz="1400" dirty="0">
              <a:solidFill>
                <a:schemeClr val="bg1">
                  <a:lumMod val="50000"/>
                </a:schemeClr>
              </a:solidFill>
              <a:latin typeface="+mn-lt"/>
            </a:endParaRPr>
          </a:p>
        </p:txBody>
      </p:sp>
      <p:pic>
        <p:nvPicPr>
          <p:cNvPr id="5" name="Picture 4">
            <a:extLst>
              <a:ext uri="{FF2B5EF4-FFF2-40B4-BE49-F238E27FC236}">
                <a16:creationId xmlns:a16="http://schemas.microsoft.com/office/drawing/2014/main" id="{74C181AC-13B6-1B42-A622-467B981E8BD9}"/>
              </a:ext>
            </a:extLst>
          </p:cNvPr>
          <p:cNvPicPr>
            <a:picLocks noChangeAspect="1"/>
          </p:cNvPicPr>
          <p:nvPr/>
        </p:nvPicPr>
        <p:blipFill>
          <a:blip r:embed="rId3"/>
          <a:stretch>
            <a:fillRect/>
          </a:stretch>
        </p:blipFill>
        <p:spPr>
          <a:xfrm>
            <a:off x="39659" y="6266245"/>
            <a:ext cx="4084098" cy="538874"/>
          </a:xfrm>
          <a:prstGeom prst="rect">
            <a:avLst/>
          </a:prstGeom>
        </p:spPr>
      </p:pic>
      <p:cxnSp>
        <p:nvCxnSpPr>
          <p:cNvPr id="6" name="Straight Connector 5">
            <a:extLst>
              <a:ext uri="{FF2B5EF4-FFF2-40B4-BE49-F238E27FC236}">
                <a16:creationId xmlns:a16="http://schemas.microsoft.com/office/drawing/2014/main" id="{FA7E4DBE-1DA5-5948-B380-EDCC977D8146}"/>
              </a:ext>
            </a:extLst>
          </p:cNvPr>
          <p:cNvCxnSpPr>
            <a:cxnSpLocks/>
          </p:cNvCxnSpPr>
          <p:nvPr/>
        </p:nvCxnSpPr>
        <p:spPr>
          <a:xfrm>
            <a:off x="39659" y="6192937"/>
            <a:ext cx="121523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8B33F10-6E2C-7041-8BD6-3637B6B6D0E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91D5D4A-1E84-64E0-D4E5-41A73A9798A8}"/>
              </a:ext>
            </a:extLst>
          </p:cNvPr>
          <p:cNvSpPr>
            <a:spLocks noChangeArrowheads="1"/>
          </p:cNvSpPr>
          <p:nvPr/>
        </p:nvSpPr>
        <p:spPr bwMode="auto">
          <a:xfrm>
            <a:off x="39659" y="111064"/>
            <a:ext cx="878066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r>
              <a:rPr lang="en-US" altLang="zh-CN" sz="3000" dirty="0">
                <a:solidFill>
                  <a:schemeClr val="bg1"/>
                </a:solidFill>
                <a:latin typeface="+mn-lt"/>
                <a:ea typeface="宋体" panose="02010600030101010101" pitchFamily="2" charset="-122"/>
                <a:cs typeface="Tahoma" panose="020B0604030504040204" pitchFamily="34" charset="0"/>
              </a:rPr>
              <a:t>Public sequencing data is growing exponentially</a:t>
            </a:r>
          </a:p>
        </p:txBody>
      </p:sp>
      <p:sp>
        <p:nvSpPr>
          <p:cNvPr id="8" name="TextBox 7">
            <a:extLst>
              <a:ext uri="{FF2B5EF4-FFF2-40B4-BE49-F238E27FC236}">
                <a16:creationId xmlns:a16="http://schemas.microsoft.com/office/drawing/2014/main" id="{B43CB7B2-C369-5186-15CB-6C132C569C8A}"/>
              </a:ext>
            </a:extLst>
          </p:cNvPr>
          <p:cNvSpPr txBox="1"/>
          <p:nvPr/>
        </p:nvSpPr>
        <p:spPr>
          <a:xfrm>
            <a:off x="39659" y="1196308"/>
            <a:ext cx="5689502" cy="4832092"/>
          </a:xfrm>
          <a:prstGeom prst="rect">
            <a:avLst/>
          </a:prstGeom>
          <a:noFill/>
        </p:spPr>
        <p:txBody>
          <a:bodyPr wrap="square" rtlCol="0">
            <a:spAutoFit/>
          </a:bodyPr>
          <a:lstStyle/>
          <a:p>
            <a:pPr algn="ctr">
              <a:spcAft>
                <a:spcPts val="1200"/>
              </a:spcAft>
            </a:pPr>
            <a:r>
              <a:rPr lang="en-US" sz="2400" dirty="0"/>
              <a:t>Over 1 million samples from plants on the NCBI SRA, &gt; 100k independent </a:t>
            </a:r>
            <a:r>
              <a:rPr lang="en-US" sz="2400" dirty="0" err="1"/>
              <a:t>BioProjects</a:t>
            </a:r>
            <a:r>
              <a:rPr lang="en-US" sz="2400" dirty="0"/>
              <a:t> (i.e., independent experiments)</a:t>
            </a:r>
          </a:p>
          <a:p>
            <a:pPr algn="ctr">
              <a:spcAft>
                <a:spcPts val="1200"/>
              </a:spcAft>
            </a:pPr>
            <a:r>
              <a:rPr lang="en-US" sz="2400" dirty="0"/>
              <a:t>Maize and Arabidopsis have the most samples (254k and 148k, respectively)</a:t>
            </a:r>
          </a:p>
          <a:p>
            <a:pPr algn="ctr">
              <a:spcAft>
                <a:spcPts val="1200"/>
              </a:spcAft>
            </a:pPr>
            <a:r>
              <a:rPr lang="en-US" sz="2400" dirty="0"/>
              <a:t>Includes whole genome sequencing/resequencing, gene expression (</a:t>
            </a:r>
            <a:r>
              <a:rPr lang="en-US" sz="2400" dirty="0" err="1"/>
              <a:t>RNAseq</a:t>
            </a:r>
            <a:r>
              <a:rPr lang="en-US" sz="2400" dirty="0"/>
              <a:t>), methylation (</a:t>
            </a:r>
            <a:r>
              <a:rPr lang="en-US" sz="2400" dirty="0" err="1"/>
              <a:t>Bisulfiteseq</a:t>
            </a:r>
            <a:r>
              <a:rPr lang="en-US" sz="2400" dirty="0"/>
              <a:t>), chromatin datasets (</a:t>
            </a:r>
            <a:r>
              <a:rPr lang="en-US" sz="2400" dirty="0" err="1"/>
              <a:t>ChIPseq</a:t>
            </a:r>
            <a:r>
              <a:rPr lang="en-US" sz="2400" dirty="0"/>
              <a:t>, </a:t>
            </a:r>
            <a:r>
              <a:rPr lang="en-US" sz="2400" dirty="0" err="1"/>
              <a:t>ATACseq</a:t>
            </a:r>
            <a:r>
              <a:rPr lang="en-US" sz="2400" dirty="0"/>
              <a:t>, </a:t>
            </a:r>
            <a:r>
              <a:rPr lang="en-US" sz="2400" dirty="0" err="1"/>
              <a:t>DAPseq</a:t>
            </a:r>
            <a:r>
              <a:rPr lang="en-US" sz="2400" dirty="0"/>
              <a:t>), and single cell data, among others. </a:t>
            </a:r>
          </a:p>
        </p:txBody>
      </p:sp>
      <p:pic>
        <p:nvPicPr>
          <p:cNvPr id="11" name="Picture 10">
            <a:extLst>
              <a:ext uri="{FF2B5EF4-FFF2-40B4-BE49-F238E27FC236}">
                <a16:creationId xmlns:a16="http://schemas.microsoft.com/office/drawing/2014/main" id="{72A32B67-6140-1963-1903-70FE4F3F6007}"/>
              </a:ext>
            </a:extLst>
          </p:cNvPr>
          <p:cNvPicPr>
            <a:picLocks noChangeAspect="1"/>
          </p:cNvPicPr>
          <p:nvPr/>
        </p:nvPicPr>
        <p:blipFill>
          <a:blip r:embed="rId4"/>
          <a:stretch>
            <a:fillRect/>
          </a:stretch>
        </p:blipFill>
        <p:spPr>
          <a:xfrm>
            <a:off x="5940985" y="1286484"/>
            <a:ext cx="1657079" cy="4833145"/>
          </a:xfrm>
          <a:prstGeom prst="rect">
            <a:avLst/>
          </a:prstGeom>
        </p:spPr>
      </p:pic>
      <p:pic>
        <p:nvPicPr>
          <p:cNvPr id="13" name="Picture 12">
            <a:extLst>
              <a:ext uri="{FF2B5EF4-FFF2-40B4-BE49-F238E27FC236}">
                <a16:creationId xmlns:a16="http://schemas.microsoft.com/office/drawing/2014/main" id="{021A85D2-4640-0F2A-0AC0-2427AAA58EA6}"/>
              </a:ext>
            </a:extLst>
          </p:cNvPr>
          <p:cNvPicPr>
            <a:picLocks noChangeAspect="1"/>
          </p:cNvPicPr>
          <p:nvPr/>
        </p:nvPicPr>
        <p:blipFill>
          <a:blip r:embed="rId5"/>
          <a:stretch>
            <a:fillRect/>
          </a:stretch>
        </p:blipFill>
        <p:spPr>
          <a:xfrm>
            <a:off x="9595570" y="1196307"/>
            <a:ext cx="1657079" cy="4914487"/>
          </a:xfrm>
          <a:prstGeom prst="rect">
            <a:avLst/>
          </a:prstGeom>
        </p:spPr>
      </p:pic>
      <p:sp>
        <p:nvSpPr>
          <p:cNvPr id="15" name="TextBox 14">
            <a:extLst>
              <a:ext uri="{FF2B5EF4-FFF2-40B4-BE49-F238E27FC236}">
                <a16:creationId xmlns:a16="http://schemas.microsoft.com/office/drawing/2014/main" id="{9EA43C5B-DBCE-D69D-4A98-8F2D4DD961E5}"/>
              </a:ext>
            </a:extLst>
          </p:cNvPr>
          <p:cNvSpPr txBox="1"/>
          <p:nvPr/>
        </p:nvSpPr>
        <p:spPr>
          <a:xfrm>
            <a:off x="6041251" y="843843"/>
            <a:ext cx="1816115" cy="369332"/>
          </a:xfrm>
          <a:prstGeom prst="rect">
            <a:avLst/>
          </a:prstGeom>
          <a:noFill/>
        </p:spPr>
        <p:txBody>
          <a:bodyPr wrap="square">
            <a:spAutoFit/>
          </a:bodyPr>
          <a:lstStyle/>
          <a:p>
            <a:pPr algn="ctr"/>
            <a:r>
              <a:rPr lang="en-US" sz="1800" dirty="0"/>
              <a:t>Arabidopsis</a:t>
            </a:r>
            <a:endParaRPr lang="en-US" dirty="0"/>
          </a:p>
        </p:txBody>
      </p:sp>
      <p:sp>
        <p:nvSpPr>
          <p:cNvPr id="16" name="TextBox 15">
            <a:extLst>
              <a:ext uri="{FF2B5EF4-FFF2-40B4-BE49-F238E27FC236}">
                <a16:creationId xmlns:a16="http://schemas.microsoft.com/office/drawing/2014/main" id="{575F46F7-77B0-6A5D-233B-219EAA882279}"/>
              </a:ext>
            </a:extLst>
          </p:cNvPr>
          <p:cNvSpPr txBox="1"/>
          <p:nvPr/>
        </p:nvSpPr>
        <p:spPr>
          <a:xfrm>
            <a:off x="9436534" y="843843"/>
            <a:ext cx="1816115" cy="369332"/>
          </a:xfrm>
          <a:prstGeom prst="rect">
            <a:avLst/>
          </a:prstGeom>
          <a:noFill/>
        </p:spPr>
        <p:txBody>
          <a:bodyPr wrap="square">
            <a:spAutoFit/>
          </a:bodyPr>
          <a:lstStyle/>
          <a:p>
            <a:pPr algn="ctr"/>
            <a:r>
              <a:rPr lang="en-US" sz="1800" dirty="0"/>
              <a:t>Maize</a:t>
            </a:r>
            <a:endParaRPr lang="en-US" dirty="0"/>
          </a:p>
        </p:txBody>
      </p:sp>
    </p:spTree>
    <p:extLst>
      <p:ext uri="{BB962C8B-B14F-4D97-AF65-F5344CB8AC3E}">
        <p14:creationId xmlns:p14="http://schemas.microsoft.com/office/powerpoint/2010/main" val="1649724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0850DEFB-29C2-7E48-AC80-5ADC1B30E36F}"/>
              </a:ext>
            </a:extLst>
          </p:cNvPr>
          <p:cNvSpPr txBox="1">
            <a:spLocks/>
          </p:cNvSpPr>
          <p:nvPr/>
        </p:nvSpPr>
        <p:spPr>
          <a:xfrm>
            <a:off x="9982200" y="6398760"/>
            <a:ext cx="2209800" cy="27384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dirty="0" err="1">
                <a:solidFill>
                  <a:schemeClr val="bg1">
                    <a:lumMod val="50000"/>
                  </a:schemeClr>
                </a:solidFill>
                <a:latin typeface="+mn-lt"/>
              </a:rPr>
              <a:t>plantresilience.msu.edu</a:t>
            </a:r>
            <a:endParaRPr lang="en-US" sz="1400" dirty="0">
              <a:solidFill>
                <a:schemeClr val="bg1">
                  <a:lumMod val="50000"/>
                </a:schemeClr>
              </a:solidFill>
              <a:latin typeface="+mn-lt"/>
            </a:endParaRPr>
          </a:p>
        </p:txBody>
      </p:sp>
      <p:pic>
        <p:nvPicPr>
          <p:cNvPr id="5" name="Picture 4">
            <a:extLst>
              <a:ext uri="{FF2B5EF4-FFF2-40B4-BE49-F238E27FC236}">
                <a16:creationId xmlns:a16="http://schemas.microsoft.com/office/drawing/2014/main" id="{74C181AC-13B6-1B42-A622-467B981E8BD9}"/>
              </a:ext>
            </a:extLst>
          </p:cNvPr>
          <p:cNvPicPr>
            <a:picLocks noChangeAspect="1"/>
          </p:cNvPicPr>
          <p:nvPr/>
        </p:nvPicPr>
        <p:blipFill>
          <a:blip r:embed="rId3"/>
          <a:stretch>
            <a:fillRect/>
          </a:stretch>
        </p:blipFill>
        <p:spPr>
          <a:xfrm>
            <a:off x="39659" y="6266245"/>
            <a:ext cx="4084098" cy="538874"/>
          </a:xfrm>
          <a:prstGeom prst="rect">
            <a:avLst/>
          </a:prstGeom>
        </p:spPr>
      </p:pic>
      <p:cxnSp>
        <p:nvCxnSpPr>
          <p:cNvPr id="6" name="Straight Connector 5">
            <a:extLst>
              <a:ext uri="{FF2B5EF4-FFF2-40B4-BE49-F238E27FC236}">
                <a16:creationId xmlns:a16="http://schemas.microsoft.com/office/drawing/2014/main" id="{FA7E4DBE-1DA5-5948-B380-EDCC977D8146}"/>
              </a:ext>
            </a:extLst>
          </p:cNvPr>
          <p:cNvCxnSpPr>
            <a:cxnSpLocks/>
          </p:cNvCxnSpPr>
          <p:nvPr/>
        </p:nvCxnSpPr>
        <p:spPr>
          <a:xfrm>
            <a:off x="39659" y="6192937"/>
            <a:ext cx="121523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8B33F10-6E2C-7041-8BD6-3637B6B6D0E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91D5D4A-1E84-64E0-D4E5-41A73A9798A8}"/>
              </a:ext>
            </a:extLst>
          </p:cNvPr>
          <p:cNvSpPr>
            <a:spLocks noChangeArrowheads="1"/>
          </p:cNvSpPr>
          <p:nvPr/>
        </p:nvSpPr>
        <p:spPr bwMode="auto">
          <a:xfrm>
            <a:off x="39659" y="111064"/>
            <a:ext cx="878066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r>
              <a:rPr lang="en-US" altLang="zh-CN" sz="3000" dirty="0">
                <a:solidFill>
                  <a:schemeClr val="bg1"/>
                </a:solidFill>
                <a:latin typeface="+mn-lt"/>
                <a:ea typeface="宋体" panose="02010600030101010101" pitchFamily="2" charset="-122"/>
                <a:cs typeface="Tahoma" panose="020B0604030504040204" pitchFamily="34" charset="0"/>
              </a:rPr>
              <a:t>Biologists generate a lot of data</a:t>
            </a:r>
          </a:p>
        </p:txBody>
      </p:sp>
      <p:sp>
        <p:nvSpPr>
          <p:cNvPr id="8" name="TextBox 7">
            <a:extLst>
              <a:ext uri="{FF2B5EF4-FFF2-40B4-BE49-F238E27FC236}">
                <a16:creationId xmlns:a16="http://schemas.microsoft.com/office/drawing/2014/main" id="{B43CB7B2-C369-5186-15CB-6C132C569C8A}"/>
              </a:ext>
            </a:extLst>
          </p:cNvPr>
          <p:cNvSpPr txBox="1"/>
          <p:nvPr/>
        </p:nvSpPr>
        <p:spPr>
          <a:xfrm>
            <a:off x="1009820" y="1414793"/>
            <a:ext cx="10077280" cy="461665"/>
          </a:xfrm>
          <a:prstGeom prst="rect">
            <a:avLst/>
          </a:prstGeom>
          <a:noFill/>
        </p:spPr>
        <p:txBody>
          <a:bodyPr wrap="square" rtlCol="0">
            <a:spAutoFit/>
          </a:bodyPr>
          <a:lstStyle/>
          <a:p>
            <a:pPr algn="ctr"/>
            <a:r>
              <a:rPr lang="en-US" sz="2400" dirty="0"/>
              <a:t>Some open questions to think about this semester</a:t>
            </a:r>
          </a:p>
        </p:txBody>
      </p:sp>
      <p:sp>
        <p:nvSpPr>
          <p:cNvPr id="3" name="TextBox 2">
            <a:extLst>
              <a:ext uri="{FF2B5EF4-FFF2-40B4-BE49-F238E27FC236}">
                <a16:creationId xmlns:a16="http://schemas.microsoft.com/office/drawing/2014/main" id="{E0816BE4-B463-C338-320B-96A7F79C07FB}"/>
              </a:ext>
            </a:extLst>
          </p:cNvPr>
          <p:cNvSpPr txBox="1"/>
          <p:nvPr/>
        </p:nvSpPr>
        <p:spPr>
          <a:xfrm>
            <a:off x="1057360" y="2711196"/>
            <a:ext cx="10077280" cy="830997"/>
          </a:xfrm>
          <a:prstGeom prst="rect">
            <a:avLst/>
          </a:prstGeom>
          <a:noFill/>
        </p:spPr>
        <p:txBody>
          <a:bodyPr wrap="square" rtlCol="0">
            <a:spAutoFit/>
          </a:bodyPr>
          <a:lstStyle/>
          <a:p>
            <a:pPr algn="ctr"/>
            <a:r>
              <a:rPr lang="en-US" sz="2400" dirty="0"/>
              <a:t>What are the best practices for analyzing these large-scale genomic datasets?</a:t>
            </a:r>
          </a:p>
        </p:txBody>
      </p:sp>
      <p:sp>
        <p:nvSpPr>
          <p:cNvPr id="10" name="TextBox 9">
            <a:extLst>
              <a:ext uri="{FF2B5EF4-FFF2-40B4-BE49-F238E27FC236}">
                <a16:creationId xmlns:a16="http://schemas.microsoft.com/office/drawing/2014/main" id="{CE74A32D-9ECD-AD91-87DE-1AFC55ECC2E5}"/>
              </a:ext>
            </a:extLst>
          </p:cNvPr>
          <p:cNvSpPr txBox="1"/>
          <p:nvPr/>
        </p:nvSpPr>
        <p:spPr>
          <a:xfrm>
            <a:off x="1731696" y="3663192"/>
            <a:ext cx="8359073" cy="830997"/>
          </a:xfrm>
          <a:prstGeom prst="rect">
            <a:avLst/>
          </a:prstGeom>
          <a:noFill/>
        </p:spPr>
        <p:txBody>
          <a:bodyPr wrap="square">
            <a:spAutoFit/>
          </a:bodyPr>
          <a:lstStyle/>
          <a:p>
            <a:pPr algn="ctr"/>
            <a:r>
              <a:rPr lang="en-US" sz="2400" dirty="0"/>
              <a:t>What’s out there? How can we re-analyze, combine, and re-use the wealth of public data to answer biological questions? </a:t>
            </a:r>
          </a:p>
        </p:txBody>
      </p:sp>
      <p:sp>
        <p:nvSpPr>
          <p:cNvPr id="14" name="TextBox 13">
            <a:extLst>
              <a:ext uri="{FF2B5EF4-FFF2-40B4-BE49-F238E27FC236}">
                <a16:creationId xmlns:a16="http://schemas.microsoft.com/office/drawing/2014/main" id="{B4E6A39F-B437-5B8B-0342-A41A88A5FEAD}"/>
              </a:ext>
            </a:extLst>
          </p:cNvPr>
          <p:cNvSpPr txBox="1"/>
          <p:nvPr/>
        </p:nvSpPr>
        <p:spPr>
          <a:xfrm>
            <a:off x="2971464" y="4859149"/>
            <a:ext cx="6153992" cy="830997"/>
          </a:xfrm>
          <a:prstGeom prst="rect">
            <a:avLst/>
          </a:prstGeom>
          <a:noFill/>
        </p:spPr>
        <p:txBody>
          <a:bodyPr wrap="square">
            <a:spAutoFit/>
          </a:bodyPr>
          <a:lstStyle/>
          <a:p>
            <a:pPr algn="ctr"/>
            <a:r>
              <a:rPr lang="en-US" sz="2400" dirty="0"/>
              <a:t>How do we ensure our analyses are robust and reproducible? </a:t>
            </a:r>
          </a:p>
        </p:txBody>
      </p:sp>
    </p:spTree>
    <p:extLst>
      <p:ext uri="{BB962C8B-B14F-4D97-AF65-F5344CB8AC3E}">
        <p14:creationId xmlns:p14="http://schemas.microsoft.com/office/powerpoint/2010/main" val="250621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DA5BC-51E5-4875-817E-B7E5FD4BB39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8F6AEA7-43DF-4117-AAEF-EBC0D25C74CB}"/>
              </a:ext>
            </a:extLst>
          </p:cNvPr>
          <p:cNvSpPr>
            <a:spLocks noGrp="1"/>
          </p:cNvSpPr>
          <p:nvPr>
            <p:ph idx="1"/>
          </p:nvPr>
        </p:nvSpPr>
        <p:spPr/>
        <p:txBody>
          <a:bodyPr/>
          <a:lstStyle/>
          <a:p>
            <a:endParaRPr lang="en-US"/>
          </a:p>
        </p:txBody>
      </p:sp>
      <p:pic>
        <p:nvPicPr>
          <p:cNvPr id="2050" name="Picture 2" descr="Glorified chaos amid Supreme Court&amp;#39;s Myriad decision">
            <a:extLst>
              <a:ext uri="{FF2B5EF4-FFF2-40B4-BE49-F238E27FC236}">
                <a16:creationId xmlns:a16="http://schemas.microsoft.com/office/drawing/2014/main" id="{010AE388-660E-4A0A-8670-4B34E44E36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852" r="6738" b="878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692B907-0219-2CCE-E8AB-D7A82EF1F62D}"/>
              </a:ext>
            </a:extLst>
          </p:cNvPr>
          <p:cNvSpPr/>
          <p:nvPr/>
        </p:nvSpPr>
        <p:spPr>
          <a:xfrm>
            <a:off x="0" y="3155894"/>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5A7A551-BA69-8E27-1454-289B717D9C27}"/>
              </a:ext>
            </a:extLst>
          </p:cNvPr>
          <p:cNvSpPr>
            <a:spLocks noChangeArrowheads="1"/>
          </p:cNvSpPr>
          <p:nvPr/>
        </p:nvSpPr>
        <p:spPr bwMode="auto">
          <a:xfrm>
            <a:off x="39658" y="3266958"/>
            <a:ext cx="1187990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r>
              <a:rPr lang="en-US" altLang="zh-CN" sz="3000" dirty="0">
                <a:solidFill>
                  <a:schemeClr val="bg1"/>
                </a:solidFill>
                <a:latin typeface="+mn-lt"/>
                <a:ea typeface="宋体" panose="02010600030101010101" pitchFamily="2" charset="-122"/>
                <a:cs typeface="Tahoma" panose="020B0604030504040204" pitchFamily="34" charset="0"/>
              </a:rPr>
              <a:t>How do we make sense of all this data?</a:t>
            </a:r>
          </a:p>
        </p:txBody>
      </p:sp>
    </p:spTree>
    <p:extLst>
      <p:ext uri="{BB962C8B-B14F-4D97-AF65-F5344CB8AC3E}">
        <p14:creationId xmlns:p14="http://schemas.microsoft.com/office/powerpoint/2010/main" val="17919756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0850DEFB-29C2-7E48-AC80-5ADC1B30E36F}"/>
              </a:ext>
            </a:extLst>
          </p:cNvPr>
          <p:cNvSpPr txBox="1">
            <a:spLocks/>
          </p:cNvSpPr>
          <p:nvPr/>
        </p:nvSpPr>
        <p:spPr>
          <a:xfrm>
            <a:off x="9982200" y="6398760"/>
            <a:ext cx="2209800" cy="27384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dirty="0" err="1">
                <a:solidFill>
                  <a:schemeClr val="bg1">
                    <a:lumMod val="50000"/>
                  </a:schemeClr>
                </a:solidFill>
                <a:latin typeface="+mn-lt"/>
              </a:rPr>
              <a:t>plantresilience.msu.edu</a:t>
            </a:r>
            <a:endParaRPr lang="en-US" sz="1400" dirty="0">
              <a:solidFill>
                <a:schemeClr val="bg1">
                  <a:lumMod val="50000"/>
                </a:schemeClr>
              </a:solidFill>
              <a:latin typeface="+mn-lt"/>
            </a:endParaRPr>
          </a:p>
        </p:txBody>
      </p:sp>
      <p:pic>
        <p:nvPicPr>
          <p:cNvPr id="5" name="Picture 4">
            <a:extLst>
              <a:ext uri="{FF2B5EF4-FFF2-40B4-BE49-F238E27FC236}">
                <a16:creationId xmlns:a16="http://schemas.microsoft.com/office/drawing/2014/main" id="{74C181AC-13B6-1B42-A622-467B981E8BD9}"/>
              </a:ext>
            </a:extLst>
          </p:cNvPr>
          <p:cNvPicPr>
            <a:picLocks noChangeAspect="1"/>
          </p:cNvPicPr>
          <p:nvPr/>
        </p:nvPicPr>
        <p:blipFill>
          <a:blip r:embed="rId3"/>
          <a:stretch>
            <a:fillRect/>
          </a:stretch>
        </p:blipFill>
        <p:spPr>
          <a:xfrm>
            <a:off x="39659" y="6266245"/>
            <a:ext cx="4084098" cy="538874"/>
          </a:xfrm>
          <a:prstGeom prst="rect">
            <a:avLst/>
          </a:prstGeom>
        </p:spPr>
      </p:pic>
      <p:cxnSp>
        <p:nvCxnSpPr>
          <p:cNvPr id="6" name="Straight Connector 5">
            <a:extLst>
              <a:ext uri="{FF2B5EF4-FFF2-40B4-BE49-F238E27FC236}">
                <a16:creationId xmlns:a16="http://schemas.microsoft.com/office/drawing/2014/main" id="{FA7E4DBE-1DA5-5948-B380-EDCC977D8146}"/>
              </a:ext>
            </a:extLst>
          </p:cNvPr>
          <p:cNvCxnSpPr>
            <a:cxnSpLocks/>
          </p:cNvCxnSpPr>
          <p:nvPr/>
        </p:nvCxnSpPr>
        <p:spPr>
          <a:xfrm>
            <a:off x="39659" y="6192937"/>
            <a:ext cx="121523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8B33F10-6E2C-7041-8BD6-3637B6B6D0E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91D5D4A-1E84-64E0-D4E5-41A73A9798A8}"/>
              </a:ext>
            </a:extLst>
          </p:cNvPr>
          <p:cNvSpPr>
            <a:spLocks noChangeArrowheads="1"/>
          </p:cNvSpPr>
          <p:nvPr/>
        </p:nvSpPr>
        <p:spPr bwMode="auto">
          <a:xfrm>
            <a:off x="39659" y="111064"/>
            <a:ext cx="878066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r>
              <a:rPr lang="en-US" altLang="zh-CN" sz="3000" dirty="0">
                <a:solidFill>
                  <a:schemeClr val="bg1"/>
                </a:solidFill>
                <a:latin typeface="+mn-lt"/>
                <a:ea typeface="宋体" panose="02010600030101010101" pitchFamily="2" charset="-122"/>
                <a:cs typeface="Tahoma" panose="020B0604030504040204" pitchFamily="34" charset="0"/>
              </a:rPr>
              <a:t>Bioinformatics in a nutshell</a:t>
            </a:r>
          </a:p>
        </p:txBody>
      </p:sp>
      <p:pic>
        <p:nvPicPr>
          <p:cNvPr id="9" name="Picture 2" descr="r/bioinformatics - xkcd: Data Pipeline">
            <a:extLst>
              <a:ext uri="{FF2B5EF4-FFF2-40B4-BE49-F238E27FC236}">
                <a16:creationId xmlns:a16="http://schemas.microsoft.com/office/drawing/2014/main" id="{112E0E3E-1099-9A2C-37E4-F392A87F7E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799" y="1007266"/>
            <a:ext cx="11404375" cy="409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36062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0850DEFB-29C2-7E48-AC80-5ADC1B30E36F}"/>
              </a:ext>
            </a:extLst>
          </p:cNvPr>
          <p:cNvSpPr txBox="1">
            <a:spLocks/>
          </p:cNvSpPr>
          <p:nvPr/>
        </p:nvSpPr>
        <p:spPr>
          <a:xfrm>
            <a:off x="9982200" y="6398760"/>
            <a:ext cx="2209800" cy="27384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dirty="0" err="1">
                <a:solidFill>
                  <a:schemeClr val="bg1">
                    <a:lumMod val="50000"/>
                  </a:schemeClr>
                </a:solidFill>
                <a:latin typeface="+mn-lt"/>
              </a:rPr>
              <a:t>plantresilience.msu.edu</a:t>
            </a:r>
            <a:endParaRPr lang="en-US" sz="1400" dirty="0">
              <a:solidFill>
                <a:schemeClr val="bg1">
                  <a:lumMod val="50000"/>
                </a:schemeClr>
              </a:solidFill>
              <a:latin typeface="+mn-lt"/>
            </a:endParaRPr>
          </a:p>
        </p:txBody>
      </p:sp>
      <p:pic>
        <p:nvPicPr>
          <p:cNvPr id="5" name="Picture 4">
            <a:extLst>
              <a:ext uri="{FF2B5EF4-FFF2-40B4-BE49-F238E27FC236}">
                <a16:creationId xmlns:a16="http://schemas.microsoft.com/office/drawing/2014/main" id="{74C181AC-13B6-1B42-A622-467B981E8BD9}"/>
              </a:ext>
            </a:extLst>
          </p:cNvPr>
          <p:cNvPicPr>
            <a:picLocks noChangeAspect="1"/>
          </p:cNvPicPr>
          <p:nvPr/>
        </p:nvPicPr>
        <p:blipFill>
          <a:blip r:embed="rId3"/>
          <a:stretch>
            <a:fillRect/>
          </a:stretch>
        </p:blipFill>
        <p:spPr>
          <a:xfrm>
            <a:off x="39659" y="6266245"/>
            <a:ext cx="4084098" cy="538874"/>
          </a:xfrm>
          <a:prstGeom prst="rect">
            <a:avLst/>
          </a:prstGeom>
        </p:spPr>
      </p:pic>
      <p:cxnSp>
        <p:nvCxnSpPr>
          <p:cNvPr id="6" name="Straight Connector 5">
            <a:extLst>
              <a:ext uri="{FF2B5EF4-FFF2-40B4-BE49-F238E27FC236}">
                <a16:creationId xmlns:a16="http://schemas.microsoft.com/office/drawing/2014/main" id="{FA7E4DBE-1DA5-5948-B380-EDCC977D8146}"/>
              </a:ext>
            </a:extLst>
          </p:cNvPr>
          <p:cNvCxnSpPr>
            <a:cxnSpLocks/>
          </p:cNvCxnSpPr>
          <p:nvPr/>
        </p:nvCxnSpPr>
        <p:spPr>
          <a:xfrm>
            <a:off x="39659" y="6192937"/>
            <a:ext cx="121523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8B33F10-6E2C-7041-8BD6-3637B6B6D0E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91D5D4A-1E84-64E0-D4E5-41A73A9798A8}"/>
              </a:ext>
            </a:extLst>
          </p:cNvPr>
          <p:cNvSpPr>
            <a:spLocks noChangeArrowheads="1"/>
          </p:cNvSpPr>
          <p:nvPr/>
        </p:nvSpPr>
        <p:spPr bwMode="auto">
          <a:xfrm>
            <a:off x="39659" y="111064"/>
            <a:ext cx="878066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r>
              <a:rPr lang="en-US" altLang="zh-CN" sz="3000" dirty="0">
                <a:solidFill>
                  <a:schemeClr val="bg1"/>
                </a:solidFill>
                <a:latin typeface="+mn-lt"/>
                <a:ea typeface="宋体" panose="02010600030101010101" pitchFamily="2" charset="-122"/>
                <a:cs typeface="Tahoma" panose="020B0604030504040204" pitchFamily="34" charset="0"/>
              </a:rPr>
              <a:t>Bioinformatics in a nutshell</a:t>
            </a:r>
          </a:p>
        </p:txBody>
      </p:sp>
      <p:sp>
        <p:nvSpPr>
          <p:cNvPr id="3" name="Content Placeholder 2">
            <a:extLst>
              <a:ext uri="{FF2B5EF4-FFF2-40B4-BE49-F238E27FC236}">
                <a16:creationId xmlns:a16="http://schemas.microsoft.com/office/drawing/2014/main" id="{14A0B82B-ABB5-94B8-A53A-B0B2425D74C2}"/>
              </a:ext>
            </a:extLst>
          </p:cNvPr>
          <p:cNvSpPr>
            <a:spLocks noGrp="1"/>
          </p:cNvSpPr>
          <p:nvPr>
            <p:ph idx="1"/>
          </p:nvPr>
        </p:nvSpPr>
        <p:spPr>
          <a:xfrm>
            <a:off x="892147" y="2690519"/>
            <a:ext cx="9560065" cy="3429111"/>
          </a:xfrm>
        </p:spPr>
        <p:txBody>
          <a:bodyPr>
            <a:normAutofit/>
          </a:bodyPr>
          <a:lstStyle/>
          <a:p>
            <a:pPr marL="0" indent="0" algn="ctr">
              <a:buNone/>
            </a:pPr>
            <a:r>
              <a:rPr lang="en-US" sz="2400" dirty="0"/>
              <a:t>Hidden Markov Models (HMM)(1980s)</a:t>
            </a:r>
          </a:p>
          <a:p>
            <a:pPr marL="0" indent="0" algn="ctr">
              <a:buNone/>
            </a:pPr>
            <a:r>
              <a:rPr lang="en-US" sz="2400" dirty="0"/>
              <a:t>BLAST (Basic Local Alignment Search Tool) (1990)</a:t>
            </a:r>
          </a:p>
          <a:p>
            <a:pPr marL="0" indent="0" algn="ctr">
              <a:buNone/>
            </a:pPr>
            <a:r>
              <a:rPr lang="en-US" sz="2400" dirty="0"/>
              <a:t>BWT (Burrows-Wheeler Transform) (1994)</a:t>
            </a:r>
          </a:p>
          <a:p>
            <a:pPr marL="0" indent="0" algn="ctr">
              <a:buNone/>
            </a:pPr>
            <a:r>
              <a:rPr lang="nl-NL" sz="2400" dirty="0"/>
              <a:t>De Bruijn Graph Algorithm (1990s)</a:t>
            </a:r>
            <a:endParaRPr lang="en-US" sz="2400" dirty="0"/>
          </a:p>
          <a:p>
            <a:pPr marL="0" indent="0" algn="ctr">
              <a:buNone/>
            </a:pPr>
            <a:r>
              <a:rPr lang="it-IT" sz="2400" dirty="0"/>
              <a:t>Markov Chain Monte Carlo (MCMC) </a:t>
            </a:r>
            <a:r>
              <a:rPr lang="en-US" sz="2400" dirty="0"/>
              <a:t>(1980s)</a:t>
            </a:r>
          </a:p>
          <a:p>
            <a:pPr marL="0" indent="0" algn="ctr">
              <a:buNone/>
            </a:pPr>
            <a:r>
              <a:rPr lang="en-US" sz="2400" dirty="0"/>
              <a:t>Maximum Likelihood Phylogenetic Methods (1981)</a:t>
            </a:r>
          </a:p>
          <a:p>
            <a:pPr marL="0" indent="0" algn="ctr">
              <a:buNone/>
            </a:pPr>
            <a:r>
              <a:rPr lang="en-US" sz="2400" dirty="0" err="1"/>
              <a:t>Clustal</a:t>
            </a:r>
            <a:r>
              <a:rPr lang="en-US" sz="2400" dirty="0"/>
              <a:t> (1988)</a:t>
            </a:r>
          </a:p>
        </p:txBody>
      </p:sp>
      <p:sp>
        <p:nvSpPr>
          <p:cNvPr id="10" name="TextBox 9">
            <a:extLst>
              <a:ext uri="{FF2B5EF4-FFF2-40B4-BE49-F238E27FC236}">
                <a16:creationId xmlns:a16="http://schemas.microsoft.com/office/drawing/2014/main" id="{9D346344-5D74-2189-6CC0-E06E00DA2A2C}"/>
              </a:ext>
            </a:extLst>
          </p:cNvPr>
          <p:cNvSpPr txBox="1"/>
          <p:nvPr/>
        </p:nvSpPr>
        <p:spPr>
          <a:xfrm>
            <a:off x="129473" y="1193552"/>
            <a:ext cx="11960027" cy="830997"/>
          </a:xfrm>
          <a:prstGeom prst="rect">
            <a:avLst/>
          </a:prstGeom>
          <a:noFill/>
        </p:spPr>
        <p:txBody>
          <a:bodyPr wrap="square">
            <a:spAutoFit/>
          </a:bodyPr>
          <a:lstStyle/>
          <a:p>
            <a:r>
              <a:rPr lang="en-US" sz="2400" dirty="0"/>
              <a:t>Many of the core bioinformatics algorithms were developed in the 80s-90s and have been continually improved and stitched together into tools that we still use today</a:t>
            </a:r>
          </a:p>
        </p:txBody>
      </p:sp>
    </p:spTree>
    <p:extLst>
      <p:ext uri="{BB962C8B-B14F-4D97-AF65-F5344CB8AC3E}">
        <p14:creationId xmlns:p14="http://schemas.microsoft.com/office/powerpoint/2010/main" val="15726240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38D71-C1C0-9416-9BA2-87C2BE7E8FD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1EA2021-A6C7-DD5D-4A0A-CDFA6353D771}"/>
              </a:ext>
            </a:extLst>
          </p:cNvPr>
          <p:cNvSpPr>
            <a:spLocks noGrp="1"/>
          </p:cNvSpPr>
          <p:nvPr>
            <p:ph idx="1"/>
          </p:nvPr>
        </p:nvSpPr>
        <p:spPr/>
        <p:txBody>
          <a:bodyPr/>
          <a:lstStyle/>
          <a:p>
            <a:endParaRPr lang="en-US"/>
          </a:p>
        </p:txBody>
      </p:sp>
      <p:pic>
        <p:nvPicPr>
          <p:cNvPr id="16386" name="Picture 2" descr="xkcd: Standards">
            <a:extLst>
              <a:ext uri="{FF2B5EF4-FFF2-40B4-BE49-F238E27FC236}">
                <a16:creationId xmlns:a16="http://schemas.microsoft.com/office/drawing/2014/main" id="{477D22D1-FC39-D586-3166-6554FD6483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664543"/>
            <a:ext cx="10279245" cy="5828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84523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0850DEFB-29C2-7E48-AC80-5ADC1B30E36F}"/>
              </a:ext>
            </a:extLst>
          </p:cNvPr>
          <p:cNvSpPr txBox="1">
            <a:spLocks/>
          </p:cNvSpPr>
          <p:nvPr/>
        </p:nvSpPr>
        <p:spPr>
          <a:xfrm>
            <a:off x="9982200" y="6398760"/>
            <a:ext cx="2209800" cy="27384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dirty="0" err="1">
                <a:solidFill>
                  <a:schemeClr val="bg1">
                    <a:lumMod val="50000"/>
                  </a:schemeClr>
                </a:solidFill>
                <a:latin typeface="+mn-lt"/>
              </a:rPr>
              <a:t>plantresilience.msu.edu</a:t>
            </a:r>
            <a:endParaRPr lang="en-US" sz="1400" dirty="0">
              <a:solidFill>
                <a:schemeClr val="bg1">
                  <a:lumMod val="50000"/>
                </a:schemeClr>
              </a:solidFill>
              <a:latin typeface="+mn-lt"/>
            </a:endParaRPr>
          </a:p>
        </p:txBody>
      </p:sp>
      <p:pic>
        <p:nvPicPr>
          <p:cNvPr id="5" name="Picture 4">
            <a:extLst>
              <a:ext uri="{FF2B5EF4-FFF2-40B4-BE49-F238E27FC236}">
                <a16:creationId xmlns:a16="http://schemas.microsoft.com/office/drawing/2014/main" id="{74C181AC-13B6-1B42-A622-467B981E8BD9}"/>
              </a:ext>
            </a:extLst>
          </p:cNvPr>
          <p:cNvPicPr>
            <a:picLocks noChangeAspect="1"/>
          </p:cNvPicPr>
          <p:nvPr/>
        </p:nvPicPr>
        <p:blipFill>
          <a:blip r:embed="rId3"/>
          <a:stretch>
            <a:fillRect/>
          </a:stretch>
        </p:blipFill>
        <p:spPr>
          <a:xfrm>
            <a:off x="39659" y="6266245"/>
            <a:ext cx="4084098" cy="538874"/>
          </a:xfrm>
          <a:prstGeom prst="rect">
            <a:avLst/>
          </a:prstGeom>
        </p:spPr>
      </p:pic>
      <p:cxnSp>
        <p:nvCxnSpPr>
          <p:cNvPr id="6" name="Straight Connector 5">
            <a:extLst>
              <a:ext uri="{FF2B5EF4-FFF2-40B4-BE49-F238E27FC236}">
                <a16:creationId xmlns:a16="http://schemas.microsoft.com/office/drawing/2014/main" id="{FA7E4DBE-1DA5-5948-B380-EDCC977D8146}"/>
              </a:ext>
            </a:extLst>
          </p:cNvPr>
          <p:cNvCxnSpPr>
            <a:cxnSpLocks/>
          </p:cNvCxnSpPr>
          <p:nvPr/>
        </p:nvCxnSpPr>
        <p:spPr>
          <a:xfrm>
            <a:off x="39659" y="6192937"/>
            <a:ext cx="121523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8B33F10-6E2C-7041-8BD6-3637B6B6D0E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91D5D4A-1E84-64E0-D4E5-41A73A9798A8}"/>
              </a:ext>
            </a:extLst>
          </p:cNvPr>
          <p:cNvSpPr>
            <a:spLocks noChangeArrowheads="1"/>
          </p:cNvSpPr>
          <p:nvPr/>
        </p:nvSpPr>
        <p:spPr bwMode="auto">
          <a:xfrm>
            <a:off x="39659" y="111064"/>
            <a:ext cx="878066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r>
              <a:rPr lang="en-US" altLang="zh-CN" sz="3000" dirty="0">
                <a:solidFill>
                  <a:schemeClr val="bg1"/>
                </a:solidFill>
                <a:latin typeface="+mn-lt"/>
                <a:ea typeface="宋体" panose="02010600030101010101" pitchFamily="2" charset="-122"/>
                <a:cs typeface="Tahoma" panose="020B0604030504040204" pitchFamily="34" charset="0"/>
              </a:rPr>
              <a:t>MSU High performance computer cluster (HPCC)</a:t>
            </a:r>
          </a:p>
        </p:txBody>
      </p:sp>
      <p:pic>
        <p:nvPicPr>
          <p:cNvPr id="23554" name="Picture 2" descr="Diagram of the ICER HPCC layout. From left to right are the user's computer, the gateway nodes, the development nodes, and the compute nodes. These layers are connected by right-pointing arrows.">
            <a:extLst>
              <a:ext uri="{FF2B5EF4-FFF2-40B4-BE49-F238E27FC236}">
                <a16:creationId xmlns:a16="http://schemas.microsoft.com/office/drawing/2014/main" id="{081FF9ED-7947-D383-6D38-FF40492AA6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2149" y="1564757"/>
            <a:ext cx="7839851" cy="4491798"/>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a:extLst>
              <a:ext uri="{FF2B5EF4-FFF2-40B4-BE49-F238E27FC236}">
                <a16:creationId xmlns:a16="http://schemas.microsoft.com/office/drawing/2014/main" id="{F2048196-A3B0-2153-8195-056ED652098F}"/>
              </a:ext>
            </a:extLst>
          </p:cNvPr>
          <p:cNvSpPr>
            <a:spLocks noGrp="1"/>
          </p:cNvSpPr>
          <p:nvPr>
            <p:ph idx="1"/>
          </p:nvPr>
        </p:nvSpPr>
        <p:spPr>
          <a:xfrm>
            <a:off x="223397" y="1141513"/>
            <a:ext cx="3965097" cy="4574974"/>
          </a:xfrm>
        </p:spPr>
        <p:txBody>
          <a:bodyPr>
            <a:normAutofit/>
          </a:bodyPr>
          <a:lstStyle/>
          <a:p>
            <a:pPr marL="0" indent="0" algn="ctr">
              <a:buNone/>
            </a:pPr>
            <a:r>
              <a:rPr lang="en-US" sz="2400" dirty="0"/>
              <a:t>MSU HPCC has &gt;50,000 cores</a:t>
            </a:r>
          </a:p>
          <a:p>
            <a:pPr marL="0" indent="0" algn="ctr">
              <a:buNone/>
            </a:pPr>
            <a:r>
              <a:rPr lang="en-US" sz="2400" dirty="0"/>
              <a:t>Thousands of GPUs</a:t>
            </a:r>
          </a:p>
          <a:p>
            <a:pPr marL="0" indent="0" algn="ctr">
              <a:buNone/>
            </a:pPr>
            <a:r>
              <a:rPr lang="en-US" sz="2400" dirty="0"/>
              <a:t>3.9 petaflops of computational capacity</a:t>
            </a:r>
          </a:p>
          <a:p>
            <a:pPr marL="0" indent="0" algn="ctr">
              <a:buNone/>
            </a:pPr>
            <a:endParaRPr lang="en-US" sz="2400" dirty="0"/>
          </a:p>
          <a:p>
            <a:pPr marL="0" indent="0" algn="ctr">
              <a:buNone/>
            </a:pPr>
            <a:r>
              <a:rPr lang="en-US" sz="2400" dirty="0"/>
              <a:t>HPCC uses a queuing system where users get priority access to nodes they pay for, and you can use any nodes that are currently available</a:t>
            </a:r>
          </a:p>
        </p:txBody>
      </p:sp>
    </p:spTree>
    <p:extLst>
      <p:ext uri="{BB962C8B-B14F-4D97-AF65-F5344CB8AC3E}">
        <p14:creationId xmlns:p14="http://schemas.microsoft.com/office/powerpoint/2010/main" val="24591218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0850DEFB-29C2-7E48-AC80-5ADC1B30E36F}"/>
              </a:ext>
            </a:extLst>
          </p:cNvPr>
          <p:cNvSpPr txBox="1">
            <a:spLocks/>
          </p:cNvSpPr>
          <p:nvPr/>
        </p:nvSpPr>
        <p:spPr>
          <a:xfrm>
            <a:off x="9982200" y="6398760"/>
            <a:ext cx="2209800" cy="27384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dirty="0" err="1">
                <a:solidFill>
                  <a:schemeClr val="bg1">
                    <a:lumMod val="50000"/>
                  </a:schemeClr>
                </a:solidFill>
                <a:latin typeface="+mn-lt"/>
              </a:rPr>
              <a:t>plantresilience.msu.edu</a:t>
            </a:r>
            <a:endParaRPr lang="en-US" sz="1400" dirty="0">
              <a:solidFill>
                <a:schemeClr val="bg1">
                  <a:lumMod val="50000"/>
                </a:schemeClr>
              </a:solidFill>
              <a:latin typeface="+mn-lt"/>
            </a:endParaRPr>
          </a:p>
        </p:txBody>
      </p:sp>
      <p:pic>
        <p:nvPicPr>
          <p:cNvPr id="5" name="Picture 4">
            <a:extLst>
              <a:ext uri="{FF2B5EF4-FFF2-40B4-BE49-F238E27FC236}">
                <a16:creationId xmlns:a16="http://schemas.microsoft.com/office/drawing/2014/main" id="{74C181AC-13B6-1B42-A622-467B981E8BD9}"/>
              </a:ext>
            </a:extLst>
          </p:cNvPr>
          <p:cNvPicPr>
            <a:picLocks noChangeAspect="1"/>
          </p:cNvPicPr>
          <p:nvPr/>
        </p:nvPicPr>
        <p:blipFill>
          <a:blip r:embed="rId3"/>
          <a:stretch>
            <a:fillRect/>
          </a:stretch>
        </p:blipFill>
        <p:spPr>
          <a:xfrm>
            <a:off x="39659" y="6266245"/>
            <a:ext cx="4084098" cy="538874"/>
          </a:xfrm>
          <a:prstGeom prst="rect">
            <a:avLst/>
          </a:prstGeom>
        </p:spPr>
      </p:pic>
      <p:cxnSp>
        <p:nvCxnSpPr>
          <p:cNvPr id="6" name="Straight Connector 5">
            <a:extLst>
              <a:ext uri="{FF2B5EF4-FFF2-40B4-BE49-F238E27FC236}">
                <a16:creationId xmlns:a16="http://schemas.microsoft.com/office/drawing/2014/main" id="{FA7E4DBE-1DA5-5948-B380-EDCC977D8146}"/>
              </a:ext>
            </a:extLst>
          </p:cNvPr>
          <p:cNvCxnSpPr>
            <a:cxnSpLocks/>
          </p:cNvCxnSpPr>
          <p:nvPr/>
        </p:nvCxnSpPr>
        <p:spPr>
          <a:xfrm>
            <a:off x="39659" y="6192937"/>
            <a:ext cx="121523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8B33F10-6E2C-7041-8BD6-3637B6B6D0E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91D5D4A-1E84-64E0-D4E5-41A73A9798A8}"/>
              </a:ext>
            </a:extLst>
          </p:cNvPr>
          <p:cNvSpPr>
            <a:spLocks noChangeArrowheads="1"/>
          </p:cNvSpPr>
          <p:nvPr/>
        </p:nvSpPr>
        <p:spPr bwMode="auto">
          <a:xfrm>
            <a:off x="39659" y="111064"/>
            <a:ext cx="878066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r>
              <a:rPr lang="en-US" altLang="zh-CN" sz="3000" dirty="0">
                <a:solidFill>
                  <a:schemeClr val="bg1"/>
                </a:solidFill>
                <a:latin typeface="+mn-lt"/>
                <a:ea typeface="宋体" panose="02010600030101010101" pitchFamily="2" charset="-122"/>
                <a:cs typeface="Tahoma" panose="020B0604030504040204" pitchFamily="34" charset="0"/>
              </a:rPr>
              <a:t>MSU High performance computer cluster (HPCC)</a:t>
            </a:r>
          </a:p>
        </p:txBody>
      </p:sp>
      <p:pic>
        <p:nvPicPr>
          <p:cNvPr id="3" name="Picture 2">
            <a:extLst>
              <a:ext uri="{FF2B5EF4-FFF2-40B4-BE49-F238E27FC236}">
                <a16:creationId xmlns:a16="http://schemas.microsoft.com/office/drawing/2014/main" id="{B1DFD5F6-DF28-5FBF-7C3D-9DAEB7F0FBC4}"/>
              </a:ext>
            </a:extLst>
          </p:cNvPr>
          <p:cNvPicPr>
            <a:picLocks noChangeAspect="1"/>
          </p:cNvPicPr>
          <p:nvPr/>
        </p:nvPicPr>
        <p:blipFill>
          <a:blip r:embed="rId4"/>
          <a:stretch>
            <a:fillRect/>
          </a:stretch>
        </p:blipFill>
        <p:spPr>
          <a:xfrm>
            <a:off x="1140611" y="1007266"/>
            <a:ext cx="10325803" cy="4511393"/>
          </a:xfrm>
          <a:prstGeom prst="rect">
            <a:avLst/>
          </a:prstGeom>
        </p:spPr>
      </p:pic>
      <p:sp>
        <p:nvSpPr>
          <p:cNvPr id="8" name="TextBox 7">
            <a:extLst>
              <a:ext uri="{FF2B5EF4-FFF2-40B4-BE49-F238E27FC236}">
                <a16:creationId xmlns:a16="http://schemas.microsoft.com/office/drawing/2014/main" id="{4F4BB282-9E5A-B083-4EE2-20EB0506DDED}"/>
              </a:ext>
            </a:extLst>
          </p:cNvPr>
          <p:cNvSpPr txBox="1"/>
          <p:nvPr/>
        </p:nvSpPr>
        <p:spPr>
          <a:xfrm>
            <a:off x="1789764" y="5470837"/>
            <a:ext cx="8192436" cy="461665"/>
          </a:xfrm>
          <a:prstGeom prst="rect">
            <a:avLst/>
          </a:prstGeom>
          <a:noFill/>
        </p:spPr>
        <p:txBody>
          <a:bodyPr wrap="none" rtlCol="0">
            <a:spAutoFit/>
          </a:bodyPr>
          <a:lstStyle/>
          <a:p>
            <a:r>
              <a:rPr lang="en-US" sz="2400" b="1" dirty="0"/>
              <a:t>OnDemand on HPCC is relatively new, there may be bugs!</a:t>
            </a:r>
          </a:p>
        </p:txBody>
      </p:sp>
    </p:spTree>
    <p:extLst>
      <p:ext uri="{BB962C8B-B14F-4D97-AF65-F5344CB8AC3E}">
        <p14:creationId xmlns:p14="http://schemas.microsoft.com/office/powerpoint/2010/main" val="277665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0850DEFB-29C2-7E48-AC80-5ADC1B30E36F}"/>
              </a:ext>
            </a:extLst>
          </p:cNvPr>
          <p:cNvSpPr txBox="1">
            <a:spLocks/>
          </p:cNvSpPr>
          <p:nvPr/>
        </p:nvSpPr>
        <p:spPr>
          <a:xfrm>
            <a:off x="9982200" y="6398760"/>
            <a:ext cx="2209800" cy="27384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dirty="0" err="1">
                <a:solidFill>
                  <a:schemeClr val="bg1">
                    <a:lumMod val="50000"/>
                  </a:schemeClr>
                </a:solidFill>
                <a:latin typeface="+mn-lt"/>
              </a:rPr>
              <a:t>plantresilience.msu.edu</a:t>
            </a:r>
            <a:endParaRPr lang="en-US" sz="1400" dirty="0">
              <a:solidFill>
                <a:schemeClr val="bg1">
                  <a:lumMod val="50000"/>
                </a:schemeClr>
              </a:solidFill>
              <a:latin typeface="+mn-lt"/>
            </a:endParaRPr>
          </a:p>
        </p:txBody>
      </p:sp>
      <p:pic>
        <p:nvPicPr>
          <p:cNvPr id="5" name="Picture 4">
            <a:extLst>
              <a:ext uri="{FF2B5EF4-FFF2-40B4-BE49-F238E27FC236}">
                <a16:creationId xmlns:a16="http://schemas.microsoft.com/office/drawing/2014/main" id="{74C181AC-13B6-1B42-A622-467B981E8BD9}"/>
              </a:ext>
            </a:extLst>
          </p:cNvPr>
          <p:cNvPicPr>
            <a:picLocks noChangeAspect="1"/>
          </p:cNvPicPr>
          <p:nvPr/>
        </p:nvPicPr>
        <p:blipFill>
          <a:blip r:embed="rId3"/>
          <a:stretch>
            <a:fillRect/>
          </a:stretch>
        </p:blipFill>
        <p:spPr>
          <a:xfrm>
            <a:off x="39659" y="6266245"/>
            <a:ext cx="4084098" cy="538874"/>
          </a:xfrm>
          <a:prstGeom prst="rect">
            <a:avLst/>
          </a:prstGeom>
        </p:spPr>
      </p:pic>
      <p:cxnSp>
        <p:nvCxnSpPr>
          <p:cNvPr id="6" name="Straight Connector 5">
            <a:extLst>
              <a:ext uri="{FF2B5EF4-FFF2-40B4-BE49-F238E27FC236}">
                <a16:creationId xmlns:a16="http://schemas.microsoft.com/office/drawing/2014/main" id="{FA7E4DBE-1DA5-5948-B380-EDCC977D8146}"/>
              </a:ext>
            </a:extLst>
          </p:cNvPr>
          <p:cNvCxnSpPr>
            <a:cxnSpLocks/>
          </p:cNvCxnSpPr>
          <p:nvPr/>
        </p:nvCxnSpPr>
        <p:spPr>
          <a:xfrm>
            <a:off x="39659" y="6192937"/>
            <a:ext cx="121523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8B33F10-6E2C-7041-8BD6-3637B6B6D0E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91D5D4A-1E84-64E0-D4E5-41A73A9798A8}"/>
              </a:ext>
            </a:extLst>
          </p:cNvPr>
          <p:cNvSpPr>
            <a:spLocks noChangeArrowheads="1"/>
          </p:cNvSpPr>
          <p:nvPr/>
        </p:nvSpPr>
        <p:spPr bwMode="auto">
          <a:xfrm>
            <a:off x="39659" y="111064"/>
            <a:ext cx="878066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0" fontAlgn="base" hangingPunct="0">
              <a:spcBef>
                <a:spcPct val="0"/>
              </a:spcBef>
              <a:spcAft>
                <a:spcPct val="0"/>
              </a:spcAft>
              <a:buNone/>
            </a:pPr>
            <a:r>
              <a:rPr lang="en-US" altLang="zh-CN" sz="3000" dirty="0" err="1">
                <a:solidFill>
                  <a:schemeClr val="bg1"/>
                </a:solidFill>
                <a:latin typeface="+mn-lt"/>
                <a:ea typeface="宋体" panose="02010600030101010101" pitchFamily="2" charset="-122"/>
                <a:cs typeface="Tahoma" panose="020B0604030504040204" pitchFamily="34" charset="0"/>
              </a:rPr>
              <a:t>Jupyter</a:t>
            </a:r>
            <a:r>
              <a:rPr lang="en-US" altLang="zh-CN" sz="3000" dirty="0">
                <a:solidFill>
                  <a:schemeClr val="bg1"/>
                </a:solidFill>
                <a:latin typeface="+mn-lt"/>
                <a:ea typeface="宋体" panose="02010600030101010101" pitchFamily="2" charset="-122"/>
                <a:cs typeface="Tahoma" panose="020B0604030504040204" pitchFamily="34" charset="0"/>
              </a:rPr>
              <a:t> notebooks</a:t>
            </a:r>
          </a:p>
        </p:txBody>
      </p:sp>
      <p:pic>
        <p:nvPicPr>
          <p:cNvPr id="10" name="Picture 9">
            <a:extLst>
              <a:ext uri="{FF2B5EF4-FFF2-40B4-BE49-F238E27FC236}">
                <a16:creationId xmlns:a16="http://schemas.microsoft.com/office/drawing/2014/main" id="{316EA94A-C6C6-FE63-BDFB-DF9799217D22}"/>
              </a:ext>
            </a:extLst>
          </p:cNvPr>
          <p:cNvPicPr>
            <a:picLocks noChangeAspect="1"/>
          </p:cNvPicPr>
          <p:nvPr/>
        </p:nvPicPr>
        <p:blipFill>
          <a:blip r:embed="rId4"/>
          <a:stretch>
            <a:fillRect/>
          </a:stretch>
        </p:blipFill>
        <p:spPr>
          <a:xfrm>
            <a:off x="1403177" y="801444"/>
            <a:ext cx="8705914" cy="4486308"/>
          </a:xfrm>
          <a:prstGeom prst="rect">
            <a:avLst/>
          </a:prstGeom>
        </p:spPr>
      </p:pic>
      <p:sp>
        <p:nvSpPr>
          <p:cNvPr id="12" name="TextBox 11">
            <a:extLst>
              <a:ext uri="{FF2B5EF4-FFF2-40B4-BE49-F238E27FC236}">
                <a16:creationId xmlns:a16="http://schemas.microsoft.com/office/drawing/2014/main" id="{1291814E-ED94-72C5-BD2F-E857E9AAAE63}"/>
              </a:ext>
            </a:extLst>
          </p:cNvPr>
          <p:cNvSpPr txBox="1"/>
          <p:nvPr/>
        </p:nvSpPr>
        <p:spPr>
          <a:xfrm>
            <a:off x="3019004" y="5509952"/>
            <a:ext cx="6153992" cy="646331"/>
          </a:xfrm>
          <a:prstGeom prst="rect">
            <a:avLst/>
          </a:prstGeom>
          <a:noFill/>
        </p:spPr>
        <p:txBody>
          <a:bodyPr wrap="square">
            <a:spAutoFit/>
          </a:bodyPr>
          <a:lstStyle/>
          <a:p>
            <a:r>
              <a:rPr lang="en-US" dirty="0"/>
              <a:t>https://plantsandpython.github.io/PlantsAndPython/O_8_GENOMICS_AND_BIOPYTHON/0_Lessons/8.1_HPCC.html</a:t>
            </a:r>
          </a:p>
        </p:txBody>
      </p:sp>
    </p:spTree>
    <p:extLst>
      <p:ext uri="{BB962C8B-B14F-4D97-AF65-F5344CB8AC3E}">
        <p14:creationId xmlns:p14="http://schemas.microsoft.com/office/powerpoint/2010/main" val="1153411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7D49D8-E59A-3F29-EAB2-C4D0B730AD4F}"/>
              </a:ext>
            </a:extLst>
          </p:cNvPr>
          <p:cNvSpPr>
            <a:spLocks noGrp="1"/>
          </p:cNvSpPr>
          <p:nvPr>
            <p:ph idx="1"/>
          </p:nvPr>
        </p:nvSpPr>
        <p:spPr>
          <a:xfrm>
            <a:off x="838200" y="1309946"/>
            <a:ext cx="10515600" cy="3634194"/>
          </a:xfrm>
        </p:spPr>
        <p:txBody>
          <a:bodyPr>
            <a:normAutofit/>
          </a:bodyPr>
          <a:lstStyle/>
          <a:p>
            <a:pPr marL="0" marR="0" indent="0">
              <a:spcBef>
                <a:spcPts val="1010"/>
              </a:spcBef>
              <a:spcAft>
                <a:spcPts val="0"/>
              </a:spcAft>
              <a:buNone/>
            </a:pPr>
            <a:r>
              <a:rPr lang="en-US" sz="1800" b="1" dirty="0">
                <a:effectLst/>
                <a:latin typeface="Calibri" panose="020F0502020204030204" pitchFamily="34" charset="0"/>
                <a:ea typeface="Calibri" panose="020F0502020204030204" pitchFamily="34" charset="0"/>
              </a:rPr>
              <a:t>Instructors</a:t>
            </a:r>
            <a:endParaRPr lang="en-US" sz="1800" dirty="0">
              <a:effectLst/>
              <a:latin typeface="Calibri" panose="020F0502020204030204" pitchFamily="34" charset="0"/>
              <a:ea typeface="Calibri" panose="020F0502020204030204" pitchFamily="34" charset="0"/>
            </a:endParaRPr>
          </a:p>
          <a:p>
            <a:pPr marL="0" marR="0" indent="0">
              <a:spcBef>
                <a:spcPts val="980"/>
              </a:spcBef>
              <a:spcAft>
                <a:spcPts val="0"/>
              </a:spcAft>
              <a:buNone/>
            </a:pPr>
            <a:r>
              <a:rPr lang="en-US" sz="1800" dirty="0">
                <a:solidFill>
                  <a:srgbClr val="000000"/>
                </a:solidFill>
                <a:effectLst/>
                <a:latin typeface="Calibri" panose="020F0502020204030204" pitchFamily="34" charset="0"/>
                <a:ea typeface="Calibri" panose="020F0502020204030204" pitchFamily="34" charset="0"/>
              </a:rPr>
              <a:t>	Dr. Bob VanBuren (he/him), Plant Biology 262, </a:t>
            </a:r>
            <a:r>
              <a:rPr lang="en-US" sz="1800" u="sng" dirty="0">
                <a:solidFill>
                  <a:srgbClr val="0000FF"/>
                </a:solidFill>
                <a:effectLst/>
                <a:latin typeface="Calibri" panose="020F0502020204030204" pitchFamily="34" charset="0"/>
                <a:ea typeface="Calibri" panose="020F0502020204030204" pitchFamily="34" charset="0"/>
                <a:hlinkClick r:id="rId2"/>
              </a:rPr>
              <a:t>vanbu31@msu.edu</a:t>
            </a:r>
            <a:r>
              <a:rPr lang="en-US" sz="1800" dirty="0">
                <a:solidFill>
                  <a:srgbClr val="000000"/>
                </a:solidFill>
                <a:effectLst/>
                <a:latin typeface="Calibri" panose="020F0502020204030204" pitchFamily="34" charset="0"/>
                <a:ea typeface="Calibri" panose="020F0502020204030204" pitchFamily="34" charset="0"/>
              </a:rPr>
              <a:t> (75% course instruction) </a:t>
            </a:r>
            <a:endParaRPr lang="en-US" sz="1800" dirty="0">
              <a:effectLst/>
              <a:latin typeface="Calibri" panose="020F0502020204030204" pitchFamily="34" charset="0"/>
              <a:ea typeface="Calibri" panose="020F0502020204030204" pitchFamily="34" charset="0"/>
            </a:endParaRPr>
          </a:p>
          <a:p>
            <a:pPr marL="0" marR="0" indent="0">
              <a:spcBef>
                <a:spcPts val="980"/>
              </a:spcBef>
              <a:spcAft>
                <a:spcPts val="0"/>
              </a:spcAft>
              <a:buNone/>
            </a:pPr>
            <a:r>
              <a:rPr lang="en-US" sz="1800" dirty="0">
                <a:solidFill>
                  <a:srgbClr val="000000"/>
                </a:solidFill>
                <a:effectLst/>
                <a:latin typeface="Calibri" panose="020F0502020204030204" pitchFamily="34" charset="0"/>
                <a:ea typeface="Calibri" panose="020F0502020204030204" pitchFamily="34" charset="0"/>
              </a:rPr>
              <a:t>	Dr. Emily Josephs (she/her), Plant Biology 264, </a:t>
            </a:r>
            <a:r>
              <a:rPr lang="en-US" sz="1800" u="sng" dirty="0">
                <a:solidFill>
                  <a:srgbClr val="0000FF"/>
                </a:solidFill>
                <a:effectLst/>
                <a:latin typeface="Calibri" panose="020F0502020204030204" pitchFamily="34" charset="0"/>
                <a:ea typeface="Calibri" panose="020F0502020204030204" pitchFamily="34" charset="0"/>
                <a:hlinkClick r:id="rId3"/>
              </a:rPr>
              <a:t>josep993@msu.edu</a:t>
            </a:r>
            <a:r>
              <a:rPr lang="en-US" sz="1800" dirty="0">
                <a:solidFill>
                  <a:srgbClr val="000000"/>
                </a:solidFill>
                <a:effectLst/>
                <a:latin typeface="Calibri" panose="020F0502020204030204" pitchFamily="34" charset="0"/>
                <a:ea typeface="Calibri" panose="020F0502020204030204" pitchFamily="34" charset="0"/>
              </a:rPr>
              <a:t> (25% course instruction)</a:t>
            </a:r>
            <a:endParaRPr lang="en-US" sz="1800" b="1" kern="0" dirty="0">
              <a:effectLst/>
              <a:latin typeface="Calibri" panose="020F0502020204030204" pitchFamily="34" charset="0"/>
            </a:endParaRPr>
          </a:p>
          <a:p>
            <a:pPr marL="0" marR="0" indent="0">
              <a:spcBef>
                <a:spcPts val="300"/>
              </a:spcBef>
              <a:spcAft>
                <a:spcPts val="0"/>
              </a:spcAft>
              <a:buNone/>
            </a:pPr>
            <a:endParaRPr lang="en-US" sz="1800" b="1" kern="0" dirty="0">
              <a:latin typeface="Calibri" panose="020F0502020204030204" pitchFamily="34" charset="0"/>
            </a:endParaRPr>
          </a:p>
          <a:p>
            <a:pPr marL="0" marR="0" indent="0">
              <a:spcBef>
                <a:spcPts val="300"/>
              </a:spcBef>
              <a:spcAft>
                <a:spcPts val="0"/>
              </a:spcAft>
              <a:buNone/>
            </a:pPr>
            <a:r>
              <a:rPr lang="en-US" sz="1800" b="1" kern="0" dirty="0">
                <a:latin typeface="Calibri" panose="020F0502020204030204" pitchFamily="34" charset="0"/>
              </a:rPr>
              <a:t>T</a:t>
            </a:r>
            <a:r>
              <a:rPr lang="en-US" sz="1800" b="1" kern="0" dirty="0">
                <a:effectLst/>
                <a:latin typeface="Calibri" panose="020F0502020204030204" pitchFamily="34" charset="0"/>
              </a:rPr>
              <a:t>ime and Place</a:t>
            </a:r>
          </a:p>
          <a:p>
            <a:pPr marL="0" marR="0" indent="0">
              <a:spcBef>
                <a:spcPts val="300"/>
              </a:spcBef>
              <a:spcAft>
                <a:spcPts val="0"/>
              </a:spcAft>
              <a:buNone/>
            </a:pPr>
            <a:r>
              <a:rPr lang="en-US" sz="1800" b="0" kern="0" dirty="0">
                <a:effectLst/>
                <a:latin typeface="Calibri" panose="020F0502020204030204" pitchFamily="34" charset="0"/>
              </a:rPr>
              <a:t>Monday and Wednesday 10:20-11:40 (but we will be available until 12:10), Plant Biology 152 and Zoom (upon request)</a:t>
            </a:r>
          </a:p>
          <a:p>
            <a:pPr marL="0" marR="0" indent="0">
              <a:spcBef>
                <a:spcPts val="300"/>
              </a:spcBef>
              <a:spcAft>
                <a:spcPts val="0"/>
              </a:spcAft>
              <a:buNone/>
            </a:pPr>
            <a:endParaRPr lang="en-US" sz="1800" b="1" kern="0" dirty="0">
              <a:effectLst/>
              <a:latin typeface="Calibri" panose="020F0502020204030204" pitchFamily="34" charset="0"/>
            </a:endParaRPr>
          </a:p>
          <a:p>
            <a:pPr marL="0" marR="0" indent="0">
              <a:spcBef>
                <a:spcPts val="300"/>
              </a:spcBef>
              <a:spcAft>
                <a:spcPts val="0"/>
              </a:spcAft>
              <a:buNone/>
            </a:pPr>
            <a:r>
              <a:rPr lang="en-US" sz="1800" b="1" kern="0" dirty="0">
                <a:latin typeface="Calibri" panose="020F0502020204030204" pitchFamily="34" charset="0"/>
              </a:rPr>
              <a:t>Office hours </a:t>
            </a:r>
          </a:p>
          <a:p>
            <a:pPr marL="0" marR="0" indent="0">
              <a:spcBef>
                <a:spcPts val="300"/>
              </a:spcBef>
              <a:spcAft>
                <a:spcPts val="0"/>
              </a:spcAft>
              <a:buNone/>
            </a:pPr>
            <a:r>
              <a:rPr lang="en-US" sz="1800" kern="0" dirty="0">
                <a:effectLst/>
                <a:latin typeface="Calibri" panose="020F0502020204030204" pitchFamily="34" charset="0"/>
              </a:rPr>
              <a:t>Upon request (send us an email!)</a:t>
            </a:r>
          </a:p>
        </p:txBody>
      </p:sp>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Montserrat" panose="00000500000000000000" pitchFamily="2" charset="0"/>
                <a:ea typeface="宋体" panose="02010600030101010101" pitchFamily="2" charset="-122"/>
                <a:cs typeface="Tahoma" panose="020B0604030504040204" pitchFamily="34" charset="0"/>
              </a:rPr>
              <a:t>Course details</a:t>
            </a:r>
          </a:p>
        </p:txBody>
      </p:sp>
      <p:sp>
        <p:nvSpPr>
          <p:cNvPr id="4" name="TextBox 3">
            <a:extLst>
              <a:ext uri="{FF2B5EF4-FFF2-40B4-BE49-F238E27FC236}">
                <a16:creationId xmlns:a16="http://schemas.microsoft.com/office/drawing/2014/main" id="{9640B78C-DEDA-F3D7-9829-2161770CB8F1}"/>
              </a:ext>
            </a:extLst>
          </p:cNvPr>
          <p:cNvSpPr txBox="1"/>
          <p:nvPr/>
        </p:nvSpPr>
        <p:spPr>
          <a:xfrm>
            <a:off x="838200" y="4670891"/>
            <a:ext cx="10846699" cy="1754326"/>
          </a:xfrm>
          <a:prstGeom prst="rect">
            <a:avLst/>
          </a:prstGeom>
          <a:noFill/>
        </p:spPr>
        <p:txBody>
          <a:bodyPr wrap="square">
            <a:spAutoFit/>
          </a:bodyPr>
          <a:lstStyle/>
          <a:p>
            <a:pPr marL="0" marR="69215" algn="just">
              <a:spcBef>
                <a:spcPts val="985"/>
              </a:spcBef>
              <a:spcAft>
                <a:spcPts val="0"/>
              </a:spcAft>
            </a:pPr>
            <a:r>
              <a:rPr lang="en-US" sz="1800" dirty="0">
                <a:solidFill>
                  <a:srgbClr val="000000"/>
                </a:solidFill>
                <a:effectLst/>
                <a:latin typeface="Calibri" panose="020F0502020204030204" pitchFamily="34" charset="0"/>
                <a:ea typeface="Calibri" panose="020F0502020204030204" pitchFamily="34" charset="0"/>
              </a:rPr>
              <a:t>The course will involve lectures, paper discussions, and lab activities. There will also be general discussions on topics related to publishing, grant funding, data reproducibility, and ethics in biology. Each major topic will be accompanied by a lab activity where students will utilize publicly available bioinformatic resources via the MSU high performance computing infrastructure to analyze genomic data. These </a:t>
            </a:r>
            <a:r>
              <a:rPr lang="en-US" sz="1800" dirty="0" err="1">
                <a:solidFill>
                  <a:srgbClr val="000000"/>
                </a:solidFill>
                <a:effectLst/>
                <a:latin typeface="Calibri" panose="020F0502020204030204" pitchFamily="34" charset="0"/>
                <a:ea typeface="Calibri" panose="020F0502020204030204" pitchFamily="34" charset="0"/>
              </a:rPr>
              <a:t>Jupyter</a:t>
            </a:r>
            <a:r>
              <a:rPr lang="en-US" sz="1800" dirty="0">
                <a:solidFill>
                  <a:srgbClr val="000000"/>
                </a:solidFill>
                <a:effectLst/>
                <a:latin typeface="Calibri" panose="020F0502020204030204" pitchFamily="34" charset="0"/>
                <a:ea typeface="Calibri" panose="020F0502020204030204" pitchFamily="34" charset="0"/>
              </a:rPr>
              <a:t> notebooks will often contain advanced techniques and instructions beyond the scope of this course that can serve as valuable resources for your own research in the future. </a:t>
            </a:r>
            <a:endParaRPr lang="en-US"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303873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Montserrat" panose="00000500000000000000" pitchFamily="2" charset="0"/>
                <a:ea typeface="宋体" panose="02010600030101010101" pitchFamily="2" charset="-122"/>
                <a:cs typeface="Tahoma" panose="020B0604030504040204" pitchFamily="34" charset="0"/>
              </a:rPr>
              <a:t>Course details</a:t>
            </a:r>
          </a:p>
        </p:txBody>
      </p:sp>
      <p:sp>
        <p:nvSpPr>
          <p:cNvPr id="8" name="TextBox 7">
            <a:extLst>
              <a:ext uri="{FF2B5EF4-FFF2-40B4-BE49-F238E27FC236}">
                <a16:creationId xmlns:a16="http://schemas.microsoft.com/office/drawing/2014/main" id="{BC2AADF4-1275-045D-274F-59D44A08D499}"/>
              </a:ext>
            </a:extLst>
          </p:cNvPr>
          <p:cNvSpPr txBox="1"/>
          <p:nvPr/>
        </p:nvSpPr>
        <p:spPr>
          <a:xfrm>
            <a:off x="29339" y="1599968"/>
            <a:ext cx="12192000" cy="4324261"/>
          </a:xfrm>
          <a:prstGeom prst="rect">
            <a:avLst/>
          </a:prstGeom>
          <a:noFill/>
        </p:spPr>
        <p:txBody>
          <a:bodyPr wrap="square">
            <a:spAutoFit/>
          </a:bodyPr>
          <a:lstStyle/>
          <a:p>
            <a:pPr marL="0" marR="69215" algn="just">
              <a:spcBef>
                <a:spcPts val="985"/>
              </a:spcBef>
              <a:spcAft>
                <a:spcPts val="0"/>
              </a:spcAft>
            </a:pPr>
            <a:r>
              <a:rPr lang="en-US" sz="2000" b="1" dirty="0">
                <a:solidFill>
                  <a:srgbClr val="000000"/>
                </a:solidFill>
                <a:effectLst/>
                <a:latin typeface="Calibri" panose="020F0502020204030204" pitchFamily="34" charset="0"/>
                <a:ea typeface="Calibri" panose="020F0502020204030204" pitchFamily="34" charset="0"/>
              </a:rPr>
              <a:t>Course goals</a:t>
            </a:r>
            <a:endParaRPr lang="en-US" sz="2000" dirty="0">
              <a:effectLst/>
              <a:latin typeface="Calibri" panose="020F0502020204030204" pitchFamily="34" charset="0"/>
              <a:ea typeface="Calibri" panose="020F0502020204030204" pitchFamily="34" charset="0"/>
            </a:endParaRPr>
          </a:p>
          <a:p>
            <a:pPr marL="0" marR="73025" algn="just">
              <a:spcBef>
                <a:spcPts val="300"/>
              </a:spcBef>
              <a:spcAft>
                <a:spcPts val="0"/>
              </a:spcAft>
            </a:pPr>
            <a:r>
              <a:rPr lang="en-US" sz="2000" dirty="0">
                <a:solidFill>
                  <a:srgbClr val="000000"/>
                </a:solidFill>
                <a:effectLst/>
                <a:latin typeface="Calibri" panose="020F0502020204030204" pitchFamily="34" charset="0"/>
                <a:ea typeface="Calibri" panose="020F0502020204030204" pitchFamily="34" charset="0"/>
              </a:rPr>
              <a:t>The course will synthesize concepts from computational and genome sciences with plant biology principles.</a:t>
            </a:r>
            <a:endParaRPr lang="en-US" sz="2000" dirty="0">
              <a:effectLst/>
              <a:latin typeface="Calibri" panose="020F0502020204030204" pitchFamily="34" charset="0"/>
              <a:ea typeface="Calibri" panose="020F0502020204030204" pitchFamily="34" charset="0"/>
            </a:endParaRPr>
          </a:p>
          <a:p>
            <a:pPr marL="0" marR="73025" algn="just">
              <a:spcBef>
                <a:spcPts val="300"/>
              </a:spcBef>
              <a:spcAft>
                <a:spcPts val="0"/>
              </a:spcAft>
            </a:pPr>
            <a:r>
              <a:rPr lang="en-US" sz="2000" dirty="0">
                <a:solidFill>
                  <a:srgbClr val="000000"/>
                </a:solidFill>
                <a:effectLst/>
                <a:latin typeface="Calibri" panose="020F0502020204030204" pitchFamily="34" charset="0"/>
                <a:ea typeface="Calibri" panose="020F0502020204030204" pitchFamily="34" charset="0"/>
              </a:rPr>
              <a:t>The goals for this course are for students to:</a:t>
            </a:r>
            <a:endParaRPr lang="en-US" sz="2000" dirty="0">
              <a:effectLst/>
              <a:latin typeface="Calibri" panose="020F0502020204030204" pitchFamily="34" charset="0"/>
              <a:ea typeface="Calibri" panose="020F0502020204030204" pitchFamily="34" charset="0"/>
            </a:endParaRPr>
          </a:p>
          <a:p>
            <a:pPr marL="0" marR="73025" algn="just">
              <a:spcBef>
                <a:spcPts val="300"/>
              </a:spcBef>
              <a:spcAft>
                <a:spcPts val="0"/>
              </a:spcAft>
            </a:pPr>
            <a:r>
              <a:rPr lang="en-US" sz="2000" dirty="0">
                <a:solidFill>
                  <a:srgbClr val="000000"/>
                </a:solidFill>
                <a:effectLst/>
                <a:latin typeface="Calibri" panose="020F0502020204030204" pitchFamily="34" charset="0"/>
                <a:ea typeface="Calibri" panose="020F0502020204030204" pitchFamily="34" charset="0"/>
              </a:rPr>
              <a:t>(1) acquire foundational knowledge and skill sets in plant biology and data science. </a:t>
            </a:r>
            <a:endParaRPr lang="en-US" sz="2000" dirty="0">
              <a:effectLst/>
              <a:latin typeface="Calibri" panose="020F0502020204030204" pitchFamily="34" charset="0"/>
              <a:ea typeface="Calibri" panose="020F0502020204030204" pitchFamily="34" charset="0"/>
            </a:endParaRPr>
          </a:p>
          <a:p>
            <a:pPr marL="0" marR="73025" algn="just">
              <a:spcBef>
                <a:spcPts val="300"/>
              </a:spcBef>
              <a:spcAft>
                <a:spcPts val="0"/>
              </a:spcAft>
            </a:pPr>
            <a:r>
              <a:rPr lang="en-US" sz="2000" dirty="0">
                <a:solidFill>
                  <a:srgbClr val="000000"/>
                </a:solidFill>
                <a:effectLst/>
                <a:latin typeface="Calibri" panose="020F0502020204030204" pitchFamily="34" charset="0"/>
                <a:ea typeface="Calibri" panose="020F0502020204030204" pitchFamily="34" charset="0"/>
              </a:rPr>
              <a:t>(2) formulate hypothesis-driven questions stemming from grand challenges at the interface of plant genomics and data sciences</a:t>
            </a:r>
            <a:endParaRPr lang="en-US" sz="2000" dirty="0">
              <a:effectLst/>
              <a:latin typeface="Calibri" panose="020F0502020204030204" pitchFamily="34" charset="0"/>
              <a:ea typeface="Calibri" panose="020F0502020204030204" pitchFamily="34" charset="0"/>
            </a:endParaRPr>
          </a:p>
          <a:p>
            <a:pPr marL="0" marR="73025" algn="just">
              <a:spcBef>
                <a:spcPts val="300"/>
              </a:spcBef>
              <a:spcAft>
                <a:spcPts val="0"/>
              </a:spcAft>
            </a:pPr>
            <a:r>
              <a:rPr lang="en-US" sz="2000" dirty="0">
                <a:solidFill>
                  <a:srgbClr val="000000"/>
                </a:solidFill>
                <a:effectLst/>
                <a:latin typeface="Calibri" panose="020F0502020204030204" pitchFamily="34" charset="0"/>
                <a:ea typeface="Calibri" panose="020F0502020204030204" pitchFamily="34" charset="0"/>
              </a:rPr>
              <a:t>(3) Synthesize acquired skills to collaboratively solve complex questions. </a:t>
            </a:r>
            <a:endParaRPr lang="en-US" sz="2000" dirty="0">
              <a:effectLst/>
              <a:latin typeface="Calibri" panose="020F0502020204030204" pitchFamily="34" charset="0"/>
              <a:ea typeface="Calibri" panose="020F0502020204030204" pitchFamily="34" charset="0"/>
            </a:endParaRPr>
          </a:p>
          <a:p>
            <a:pPr marL="0" marR="73025" algn="just">
              <a:spcBef>
                <a:spcPts val="300"/>
              </a:spcBef>
              <a:spcAft>
                <a:spcPts val="0"/>
              </a:spcAft>
            </a:pPr>
            <a:r>
              <a:rPr lang="en-US" sz="2000" dirty="0">
                <a:solidFill>
                  <a:srgbClr val="000000"/>
                </a:solidFill>
                <a:effectLst/>
                <a:latin typeface="Calibri" panose="020F0502020204030204" pitchFamily="34" charset="0"/>
                <a:ea typeface="Calibri" panose="020F0502020204030204" pitchFamily="34" charset="0"/>
              </a:rPr>
              <a:t>(4) communicate persuasively across disciplines and cultures with peers and the public</a:t>
            </a:r>
            <a:endParaRPr lang="en-US" sz="20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2000" b="0" kern="0" dirty="0">
                <a:effectLst/>
                <a:latin typeface="Calibri" panose="020F0502020204030204" pitchFamily="34" charset="0"/>
              </a:rPr>
              <a:t> </a:t>
            </a:r>
            <a:endParaRPr lang="en-US" sz="2000" b="1" kern="0" dirty="0">
              <a:effectLst/>
              <a:latin typeface="Calibri" panose="020F0502020204030204" pitchFamily="34" charset="0"/>
            </a:endParaRPr>
          </a:p>
          <a:p>
            <a:pPr marL="0" marR="0">
              <a:spcBef>
                <a:spcPts val="0"/>
              </a:spcBef>
              <a:spcAft>
                <a:spcPts val="0"/>
              </a:spcAft>
            </a:pPr>
            <a:r>
              <a:rPr lang="en-US" sz="2000" b="0" kern="0" dirty="0">
                <a:effectLst/>
                <a:latin typeface="Calibri" panose="020F0502020204030204" pitchFamily="34" charset="0"/>
              </a:rPr>
              <a:t>By the end of the course, students will be able to identify and create strategies to address current</a:t>
            </a:r>
            <a:endParaRPr lang="en-US" sz="2000" b="1" kern="0" dirty="0">
              <a:effectLst/>
              <a:latin typeface="Calibri" panose="020F0502020204030204" pitchFamily="34" charset="0"/>
            </a:endParaRPr>
          </a:p>
          <a:p>
            <a:pPr marL="0" marR="0">
              <a:spcBef>
                <a:spcPts val="0"/>
              </a:spcBef>
              <a:spcAft>
                <a:spcPts val="0"/>
              </a:spcAft>
            </a:pPr>
            <a:r>
              <a:rPr lang="en-US" sz="2000" b="0" kern="0" dirty="0">
                <a:effectLst/>
                <a:latin typeface="Calibri" panose="020F0502020204030204" pitchFamily="34" charset="0"/>
              </a:rPr>
              <a:t>problems in plant biology using cutting edge computational tools and genomic approaches. Through interactive lectures and applied labs, students will learn to communicate across disciplines to explore emergent biological processes.</a:t>
            </a:r>
            <a:endParaRPr lang="en-US" sz="2000" b="1" kern="0" dirty="0">
              <a:effectLst/>
              <a:latin typeface="Calibri" panose="020F0502020204030204" pitchFamily="34" charset="0"/>
            </a:endParaRPr>
          </a:p>
        </p:txBody>
      </p:sp>
    </p:spTree>
    <p:extLst>
      <p:ext uri="{BB962C8B-B14F-4D97-AF65-F5344CB8AC3E}">
        <p14:creationId xmlns:p14="http://schemas.microsoft.com/office/powerpoint/2010/main" val="542703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Montserrat" panose="00000500000000000000" pitchFamily="2" charset="0"/>
                <a:ea typeface="宋体" panose="02010600030101010101" pitchFamily="2" charset="-122"/>
                <a:cs typeface="Tahoma" panose="020B0604030504040204" pitchFamily="34" charset="0"/>
              </a:rPr>
              <a:t>Course details</a:t>
            </a:r>
          </a:p>
        </p:txBody>
      </p:sp>
      <p:sp>
        <p:nvSpPr>
          <p:cNvPr id="12" name="TextBox 11">
            <a:extLst>
              <a:ext uri="{FF2B5EF4-FFF2-40B4-BE49-F238E27FC236}">
                <a16:creationId xmlns:a16="http://schemas.microsoft.com/office/drawing/2014/main" id="{76E00258-6AC5-678D-8783-9DDCBFC8BA05}"/>
              </a:ext>
            </a:extLst>
          </p:cNvPr>
          <p:cNvSpPr txBox="1"/>
          <p:nvPr/>
        </p:nvSpPr>
        <p:spPr>
          <a:xfrm>
            <a:off x="36286" y="2943649"/>
            <a:ext cx="12155714" cy="4001095"/>
          </a:xfrm>
          <a:prstGeom prst="rect">
            <a:avLst/>
          </a:prstGeom>
          <a:noFill/>
        </p:spPr>
        <p:txBody>
          <a:bodyPr wrap="square">
            <a:spAutoFit/>
          </a:bodyPr>
          <a:lstStyle/>
          <a:p>
            <a:pPr>
              <a:spcAft>
                <a:spcPts val="600"/>
              </a:spcAft>
            </a:pPr>
            <a:r>
              <a:rPr lang="en-US" b="1" dirty="0"/>
              <a:t>Participation: </a:t>
            </a:r>
            <a:r>
              <a:rPr lang="en-US" dirty="0"/>
              <a:t>Attending class and actively participating, including reading and discussing assigned papers, earns you 7.5 points per class, with extra credit for more than 20 attendances, contributing to a total score of 1000 points.</a:t>
            </a:r>
          </a:p>
          <a:p>
            <a:pPr>
              <a:spcAft>
                <a:spcPts val="600"/>
              </a:spcAft>
            </a:pPr>
            <a:r>
              <a:rPr lang="en-US" b="1" dirty="0" err="1"/>
              <a:t>Jupyter</a:t>
            </a:r>
            <a:r>
              <a:rPr lang="en-US" b="1" dirty="0"/>
              <a:t> notebooks: </a:t>
            </a:r>
            <a:r>
              <a:rPr lang="en-US" dirty="0"/>
              <a:t>Labs involve using </a:t>
            </a:r>
            <a:r>
              <a:rPr lang="en-US" dirty="0" err="1"/>
              <a:t>Jupyter</a:t>
            </a:r>
            <a:r>
              <a:rPr lang="en-US" dirty="0"/>
              <a:t> notebooks for genomics activities on MSU's HPCC, with full credit given for attempted work and submitting within 48 hours of class.</a:t>
            </a:r>
          </a:p>
          <a:p>
            <a:pPr>
              <a:spcAft>
                <a:spcPts val="600"/>
              </a:spcAft>
            </a:pPr>
            <a:r>
              <a:rPr lang="en-US" b="1" dirty="0"/>
              <a:t>In class quizzes: </a:t>
            </a:r>
            <a:r>
              <a:rPr lang="en-US" dirty="0"/>
              <a:t>There will be 8 in-class quizzes during the semester, each will consist of a single open-ended, thought-provoking question designed to assess your ability to apply and synthesize key plant genomics concepts. These are not recall-based quizzes, and there is no single correct answer. Full credit will be awarded for responses that are well-reasoned and show evidence of engagement with course materials and concepts.</a:t>
            </a:r>
          </a:p>
          <a:p>
            <a:pPr>
              <a:spcAft>
                <a:spcPts val="600"/>
              </a:spcAft>
            </a:pPr>
            <a:r>
              <a:rPr lang="en-US" b="1" dirty="0"/>
              <a:t>Grant proposal: </a:t>
            </a:r>
            <a:r>
              <a:rPr lang="en-US" dirty="0"/>
              <a:t>Craft an NSF-style research proposal including a project narrative, data management plan, budget, and justification, with feedback provided throughout; this major component builds skills for academic and professional advancements.</a:t>
            </a:r>
          </a:p>
          <a:p>
            <a:pPr>
              <a:spcAft>
                <a:spcPts val="600"/>
              </a:spcAft>
            </a:pPr>
            <a:r>
              <a:rPr lang="en-US" b="1" dirty="0"/>
              <a:t>Proposal presentation: </a:t>
            </a:r>
            <a:r>
              <a:rPr lang="en-US" dirty="0"/>
              <a:t>A 5-minute elevator pitch is required to present your research proposal, emphasizing objectives and significance.</a:t>
            </a:r>
          </a:p>
        </p:txBody>
      </p:sp>
      <p:pic>
        <p:nvPicPr>
          <p:cNvPr id="4" name="Picture 3">
            <a:extLst>
              <a:ext uri="{FF2B5EF4-FFF2-40B4-BE49-F238E27FC236}">
                <a16:creationId xmlns:a16="http://schemas.microsoft.com/office/drawing/2014/main" id="{274AB7DD-C210-11A6-7771-0EB1745B4280}"/>
              </a:ext>
            </a:extLst>
          </p:cNvPr>
          <p:cNvPicPr>
            <a:picLocks noChangeAspect="1"/>
          </p:cNvPicPr>
          <p:nvPr/>
        </p:nvPicPr>
        <p:blipFill>
          <a:blip r:embed="rId2"/>
          <a:srcRect l="1521" t="10361" r="4560" b="6823"/>
          <a:stretch>
            <a:fillRect/>
          </a:stretch>
        </p:blipFill>
        <p:spPr>
          <a:xfrm>
            <a:off x="1909317" y="801444"/>
            <a:ext cx="8172090" cy="2206299"/>
          </a:xfrm>
          <a:prstGeom prst="rect">
            <a:avLst/>
          </a:prstGeom>
        </p:spPr>
      </p:pic>
    </p:spTree>
    <p:extLst>
      <p:ext uri="{BB962C8B-B14F-4D97-AF65-F5344CB8AC3E}">
        <p14:creationId xmlns:p14="http://schemas.microsoft.com/office/powerpoint/2010/main" val="488523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0D5877F-55B5-D9AE-6981-69EDB0A2C6EC}"/>
              </a:ext>
            </a:extLst>
          </p:cNvPr>
          <p:cNvPicPr>
            <a:picLocks noChangeAspect="1"/>
          </p:cNvPicPr>
          <p:nvPr/>
        </p:nvPicPr>
        <p:blipFill>
          <a:blip r:embed="rId2"/>
          <a:srcRect l="1401" r="3467"/>
          <a:stretch>
            <a:fillRect/>
          </a:stretch>
        </p:blipFill>
        <p:spPr>
          <a:xfrm>
            <a:off x="20358" y="2777726"/>
            <a:ext cx="12164695" cy="2246557"/>
          </a:xfrm>
          <a:prstGeom prst="rect">
            <a:avLst/>
          </a:prstGeom>
        </p:spPr>
      </p:pic>
      <p:sp>
        <p:nvSpPr>
          <p:cNvPr id="6" name="Rectangle 5">
            <a:extLst>
              <a:ext uri="{FF2B5EF4-FFF2-40B4-BE49-F238E27FC236}">
                <a16:creationId xmlns:a16="http://schemas.microsoft.com/office/drawing/2014/main" id="{0D961246-9E45-5CE3-7C76-32FFBD3E2804}"/>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C4A4063-2AC1-30CA-9C51-C2D0F97854B2}"/>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Montserrat" panose="00000500000000000000" pitchFamily="2" charset="0"/>
                <a:ea typeface="宋体" panose="02010600030101010101" pitchFamily="2" charset="-122"/>
                <a:cs typeface="Tahoma" panose="020B0604030504040204" pitchFamily="34" charset="0"/>
              </a:rPr>
              <a:t>Example quiz question</a:t>
            </a:r>
          </a:p>
        </p:txBody>
      </p:sp>
    </p:spTree>
    <p:extLst>
      <p:ext uri="{BB962C8B-B14F-4D97-AF65-F5344CB8AC3E}">
        <p14:creationId xmlns:p14="http://schemas.microsoft.com/office/powerpoint/2010/main" val="1722224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Montserrat" panose="00000500000000000000" pitchFamily="2" charset="0"/>
                <a:ea typeface="宋体" panose="02010600030101010101" pitchFamily="2" charset="-122"/>
                <a:cs typeface="Tahoma" panose="020B0604030504040204" pitchFamily="34" charset="0"/>
              </a:rPr>
              <a:t>Course details</a:t>
            </a:r>
          </a:p>
        </p:txBody>
      </p:sp>
      <p:pic>
        <p:nvPicPr>
          <p:cNvPr id="4" name="Picture 3">
            <a:extLst>
              <a:ext uri="{FF2B5EF4-FFF2-40B4-BE49-F238E27FC236}">
                <a16:creationId xmlns:a16="http://schemas.microsoft.com/office/drawing/2014/main" id="{FD3D18B9-684F-153C-6A25-374983ACFB14}"/>
              </a:ext>
            </a:extLst>
          </p:cNvPr>
          <p:cNvPicPr>
            <a:picLocks noChangeAspect="1"/>
          </p:cNvPicPr>
          <p:nvPr/>
        </p:nvPicPr>
        <p:blipFill>
          <a:blip r:embed="rId2"/>
          <a:srcRect t="4817" r="3099" b="670"/>
          <a:stretch>
            <a:fillRect/>
          </a:stretch>
        </p:blipFill>
        <p:spPr>
          <a:xfrm>
            <a:off x="1208914" y="787657"/>
            <a:ext cx="4574211" cy="6037306"/>
          </a:xfrm>
          <a:prstGeom prst="rect">
            <a:avLst/>
          </a:prstGeom>
        </p:spPr>
      </p:pic>
      <p:pic>
        <p:nvPicPr>
          <p:cNvPr id="9" name="Picture 8">
            <a:extLst>
              <a:ext uri="{FF2B5EF4-FFF2-40B4-BE49-F238E27FC236}">
                <a16:creationId xmlns:a16="http://schemas.microsoft.com/office/drawing/2014/main" id="{1D71F00C-4E07-2C10-CF1B-E599A07C9A6A}"/>
              </a:ext>
            </a:extLst>
          </p:cNvPr>
          <p:cNvPicPr>
            <a:picLocks noChangeAspect="1"/>
          </p:cNvPicPr>
          <p:nvPr/>
        </p:nvPicPr>
        <p:blipFill>
          <a:blip r:embed="rId3"/>
          <a:srcRect t="1942"/>
          <a:stretch>
            <a:fillRect/>
          </a:stretch>
        </p:blipFill>
        <p:spPr>
          <a:xfrm>
            <a:off x="5783125" y="819550"/>
            <a:ext cx="4462999" cy="6005413"/>
          </a:xfrm>
          <a:prstGeom prst="rect">
            <a:avLst/>
          </a:prstGeom>
        </p:spPr>
      </p:pic>
    </p:spTree>
    <p:extLst>
      <p:ext uri="{BB962C8B-B14F-4D97-AF65-F5344CB8AC3E}">
        <p14:creationId xmlns:p14="http://schemas.microsoft.com/office/powerpoint/2010/main" val="1244287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Montserrat" panose="00000500000000000000" pitchFamily="2" charset="0"/>
                <a:ea typeface="宋体" panose="02010600030101010101" pitchFamily="2" charset="-122"/>
                <a:cs typeface="Tahoma" panose="020B0604030504040204" pitchFamily="34" charset="0"/>
              </a:rPr>
              <a:t>Use of AI in our course</a:t>
            </a:r>
          </a:p>
        </p:txBody>
      </p:sp>
      <p:sp>
        <p:nvSpPr>
          <p:cNvPr id="8" name="TextBox 7">
            <a:extLst>
              <a:ext uri="{FF2B5EF4-FFF2-40B4-BE49-F238E27FC236}">
                <a16:creationId xmlns:a16="http://schemas.microsoft.com/office/drawing/2014/main" id="{5A19E10F-FC3A-6355-6097-8DBE57232E73}"/>
              </a:ext>
            </a:extLst>
          </p:cNvPr>
          <p:cNvSpPr txBox="1"/>
          <p:nvPr/>
        </p:nvSpPr>
        <p:spPr>
          <a:xfrm>
            <a:off x="1462367" y="1836256"/>
            <a:ext cx="9289657" cy="3185487"/>
          </a:xfrm>
          <a:prstGeom prst="rect">
            <a:avLst/>
          </a:prstGeom>
          <a:noFill/>
        </p:spPr>
        <p:txBody>
          <a:bodyPr wrap="square">
            <a:spAutoFit/>
          </a:bodyPr>
          <a:lstStyle/>
          <a:p>
            <a:pPr>
              <a:spcAft>
                <a:spcPts val="600"/>
              </a:spcAft>
            </a:pPr>
            <a:r>
              <a:rPr lang="en-US" sz="2800" dirty="0"/>
              <a:t>ChatGPT and other large language model based chatbots can be powerful tools for coding, computational biology, and bioinformatics, but they must be used with caution</a:t>
            </a:r>
          </a:p>
          <a:p>
            <a:pPr>
              <a:spcAft>
                <a:spcPts val="600"/>
              </a:spcAft>
            </a:pPr>
            <a:r>
              <a:rPr lang="en-US" sz="2800" dirty="0"/>
              <a:t>You are free to use these programs for troubleshooting and problem solving in our course, but ChatGPT is not a substitute for developing a deeper understanding of the course concepts. </a:t>
            </a:r>
          </a:p>
        </p:txBody>
      </p:sp>
    </p:spTree>
    <p:extLst>
      <p:ext uri="{BB962C8B-B14F-4D97-AF65-F5344CB8AC3E}">
        <p14:creationId xmlns:p14="http://schemas.microsoft.com/office/powerpoint/2010/main" val="19553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Montserrat" panose="00000500000000000000" pitchFamily="2" charset="0"/>
                <a:ea typeface="宋体" panose="02010600030101010101" pitchFamily="2" charset="-122"/>
                <a:cs typeface="Tahoma" panose="020B0604030504040204" pitchFamily="34" charset="0"/>
              </a:rPr>
              <a:t>Course details</a:t>
            </a:r>
          </a:p>
        </p:txBody>
      </p:sp>
      <p:sp>
        <p:nvSpPr>
          <p:cNvPr id="3" name="TextBox 2">
            <a:extLst>
              <a:ext uri="{FF2B5EF4-FFF2-40B4-BE49-F238E27FC236}">
                <a16:creationId xmlns:a16="http://schemas.microsoft.com/office/drawing/2014/main" id="{35352057-0115-4794-F0E4-456BBFF00BC6}"/>
              </a:ext>
            </a:extLst>
          </p:cNvPr>
          <p:cNvSpPr txBox="1"/>
          <p:nvPr/>
        </p:nvSpPr>
        <p:spPr>
          <a:xfrm>
            <a:off x="1925904" y="2175752"/>
            <a:ext cx="8050152" cy="584775"/>
          </a:xfrm>
          <a:prstGeom prst="rect">
            <a:avLst/>
          </a:prstGeom>
          <a:noFill/>
        </p:spPr>
        <p:txBody>
          <a:bodyPr wrap="none" rtlCol="0">
            <a:spAutoFit/>
          </a:bodyPr>
          <a:lstStyle/>
          <a:p>
            <a:r>
              <a:rPr lang="en-US" sz="3200" dirty="0"/>
              <a:t>How many of you have used the MSU HPCC?</a:t>
            </a:r>
          </a:p>
        </p:txBody>
      </p:sp>
      <p:sp>
        <p:nvSpPr>
          <p:cNvPr id="4" name="TextBox 3">
            <a:extLst>
              <a:ext uri="{FF2B5EF4-FFF2-40B4-BE49-F238E27FC236}">
                <a16:creationId xmlns:a16="http://schemas.microsoft.com/office/drawing/2014/main" id="{A98DF0C6-4E17-9E8C-4BB8-25144C5148A2}"/>
              </a:ext>
            </a:extLst>
          </p:cNvPr>
          <p:cNvSpPr txBox="1"/>
          <p:nvPr/>
        </p:nvSpPr>
        <p:spPr>
          <a:xfrm>
            <a:off x="2095456" y="2929122"/>
            <a:ext cx="8073172" cy="584775"/>
          </a:xfrm>
          <a:prstGeom prst="rect">
            <a:avLst/>
          </a:prstGeom>
          <a:noFill/>
        </p:spPr>
        <p:txBody>
          <a:bodyPr wrap="none" rtlCol="0">
            <a:spAutoFit/>
          </a:bodyPr>
          <a:lstStyle/>
          <a:p>
            <a:r>
              <a:rPr lang="en-US" sz="3200" dirty="0"/>
              <a:t>How many of you have experience with Unix?</a:t>
            </a:r>
          </a:p>
        </p:txBody>
      </p:sp>
      <p:sp>
        <p:nvSpPr>
          <p:cNvPr id="8" name="TextBox 7">
            <a:extLst>
              <a:ext uri="{FF2B5EF4-FFF2-40B4-BE49-F238E27FC236}">
                <a16:creationId xmlns:a16="http://schemas.microsoft.com/office/drawing/2014/main" id="{8CD6BDF5-265D-48A1-DBE9-079CF37D5A89}"/>
              </a:ext>
            </a:extLst>
          </p:cNvPr>
          <p:cNvSpPr txBox="1"/>
          <p:nvPr/>
        </p:nvSpPr>
        <p:spPr>
          <a:xfrm>
            <a:off x="1353996" y="3682492"/>
            <a:ext cx="9464579" cy="584775"/>
          </a:xfrm>
          <a:prstGeom prst="rect">
            <a:avLst/>
          </a:prstGeom>
          <a:noFill/>
        </p:spPr>
        <p:txBody>
          <a:bodyPr wrap="none" rtlCol="0">
            <a:spAutoFit/>
          </a:bodyPr>
          <a:lstStyle/>
          <a:p>
            <a:r>
              <a:rPr lang="en-US" sz="3200" dirty="0"/>
              <a:t>How many of you have some familiarity with </a:t>
            </a:r>
            <a:r>
              <a:rPr lang="en-US" sz="3200" dirty="0" err="1"/>
              <a:t>Github</a:t>
            </a:r>
            <a:r>
              <a:rPr lang="en-US" sz="3200" dirty="0"/>
              <a:t>? </a:t>
            </a:r>
          </a:p>
        </p:txBody>
      </p:sp>
      <p:sp>
        <p:nvSpPr>
          <p:cNvPr id="9" name="TextBox 8">
            <a:extLst>
              <a:ext uri="{FF2B5EF4-FFF2-40B4-BE49-F238E27FC236}">
                <a16:creationId xmlns:a16="http://schemas.microsoft.com/office/drawing/2014/main" id="{0DBD94CA-DA40-6877-FA0A-DC6704A86192}"/>
              </a:ext>
            </a:extLst>
          </p:cNvPr>
          <p:cNvSpPr txBox="1"/>
          <p:nvPr/>
        </p:nvSpPr>
        <p:spPr>
          <a:xfrm>
            <a:off x="1264984" y="5189232"/>
            <a:ext cx="9944325" cy="584775"/>
          </a:xfrm>
          <a:prstGeom prst="rect">
            <a:avLst/>
          </a:prstGeom>
          <a:noFill/>
        </p:spPr>
        <p:txBody>
          <a:bodyPr wrap="none" rtlCol="0">
            <a:spAutoFit/>
          </a:bodyPr>
          <a:lstStyle/>
          <a:p>
            <a:r>
              <a:rPr lang="en-US" sz="3200" b="1" dirty="0"/>
              <a:t>Note: None of these are prerequisites for our course!</a:t>
            </a:r>
          </a:p>
        </p:txBody>
      </p:sp>
      <p:sp>
        <p:nvSpPr>
          <p:cNvPr id="10" name="TextBox 9">
            <a:extLst>
              <a:ext uri="{FF2B5EF4-FFF2-40B4-BE49-F238E27FC236}">
                <a16:creationId xmlns:a16="http://schemas.microsoft.com/office/drawing/2014/main" id="{FA5A8419-AD7B-3A5C-6480-7114C19E8424}"/>
              </a:ext>
            </a:extLst>
          </p:cNvPr>
          <p:cNvSpPr txBox="1"/>
          <p:nvPr/>
        </p:nvSpPr>
        <p:spPr>
          <a:xfrm>
            <a:off x="1353995" y="4435862"/>
            <a:ext cx="9484007" cy="584775"/>
          </a:xfrm>
          <a:prstGeom prst="rect">
            <a:avLst/>
          </a:prstGeom>
          <a:noFill/>
        </p:spPr>
        <p:txBody>
          <a:bodyPr wrap="none" rtlCol="0">
            <a:spAutoFit/>
          </a:bodyPr>
          <a:lstStyle/>
          <a:p>
            <a:r>
              <a:rPr lang="en-US" sz="3200" dirty="0"/>
              <a:t>How many of you have some familiarity with Python? </a:t>
            </a:r>
          </a:p>
        </p:txBody>
      </p:sp>
    </p:spTree>
    <p:extLst>
      <p:ext uri="{BB962C8B-B14F-4D97-AF65-F5344CB8AC3E}">
        <p14:creationId xmlns:p14="http://schemas.microsoft.com/office/powerpoint/2010/main" val="2663986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2599</TotalTime>
  <Words>1615</Words>
  <Application>Microsoft Office PowerPoint</Application>
  <PresentationFormat>Widescreen</PresentationFormat>
  <Paragraphs>164</Paragraphs>
  <Slides>28</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Aptos</vt:lpstr>
      <vt:lpstr>Aptos Display</vt:lpstr>
      <vt:lpstr>Arial</vt:lpstr>
      <vt:lpstr>Calibri</vt:lpstr>
      <vt:lpstr>Harding</vt:lpstr>
      <vt:lpstr>Montserrat</vt:lpstr>
      <vt:lpstr>Office Theme</vt:lpstr>
      <vt:lpstr>PLB 812 Plant Genomics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Plant genomes have ~2,400 fold variation in size. This is driven by repetitive element proliferation and polyploidy. Despite this variation, most genomes have similar gene content (~10 fold).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Robert VanBuren</dc:creator>
  <cp:lastModifiedBy>Robert VanBuren</cp:lastModifiedBy>
  <cp:revision>15</cp:revision>
  <dcterms:created xsi:type="dcterms:W3CDTF">2024-08-25T11:50:00Z</dcterms:created>
  <dcterms:modified xsi:type="dcterms:W3CDTF">2025-08-25T17:49:09Z</dcterms:modified>
</cp:coreProperties>
</file>